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555" r:id="rId2"/>
    <p:sldId id="293" r:id="rId3"/>
    <p:sldId id="545" r:id="rId4"/>
    <p:sldId id="554" r:id="rId5"/>
    <p:sldId id="556" r:id="rId6"/>
    <p:sldId id="562" r:id="rId7"/>
    <p:sldId id="563" r:id="rId8"/>
    <p:sldId id="564" r:id="rId9"/>
    <p:sldId id="553" r:id="rId10"/>
    <p:sldId id="551" r:id="rId11"/>
    <p:sldId id="552" r:id="rId12"/>
    <p:sldId id="566" r:id="rId13"/>
    <p:sldId id="269" r:id="rId14"/>
    <p:sldId id="560" r:id="rId15"/>
    <p:sldId id="561" r:id="rId16"/>
    <p:sldId id="558" r:id="rId17"/>
    <p:sldId id="565" r:id="rId18"/>
  </p:sldIdLst>
  <p:sldSz cx="12192000" cy="6858000"/>
  <p:notesSz cx="6858000" cy="9144000"/>
  <p:embeddedFontLst>
    <p:embeddedFont>
      <p:font typeface="Pretendard ExtraBold" panose="020B0600000101010101" charset="-127"/>
      <p:bold r:id="rId20"/>
    </p:embeddedFont>
    <p:embeddedFont>
      <p:font typeface="Pretendard Medium" panose="020B0600000101010101" charset="-127"/>
      <p:regular r:id="rId21"/>
    </p:embeddedFont>
    <p:embeddedFont>
      <p:font typeface="Pretendard Semi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F2CC"/>
    <a:srgbClr val="DEEBF7"/>
    <a:srgbClr val="E6E0EC"/>
    <a:srgbClr val="D0CECE"/>
    <a:srgbClr val="0047A0"/>
    <a:srgbClr val="F9B1B1"/>
    <a:srgbClr val="61A8FF"/>
    <a:srgbClr val="F57B7B"/>
    <a:srgbClr val="93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FAAAC-A8BD-4F62-9E9E-4FFBB75C2251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5732F-F6A5-4109-B9B6-F0C29AEAD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54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1FC8C-3B0E-457C-8722-9BD19B910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BE93BE-9FD3-4B4C-83F5-B17AD6A2D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5B5D3-56EB-47E1-B555-5C47846D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31172-0C45-4D55-A0C2-4CF633DD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28329-71BE-4917-9898-884ECC6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D8008-9B97-424D-B1FD-15C7713C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A3FA2E-7EC4-4162-B6DD-5B398E48D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5883B-724A-40F7-B3EC-3D8AE935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D85D6-9D7A-43A2-B775-EEC1DAE9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37975-EE41-4538-85FE-B4AFAA4F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9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301C89-2B03-4783-BA36-8CF72FC08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BE4AE1-1228-4827-AED1-83ADC6F4A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9378B-C9B1-422B-B150-E71D2F67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C0B78-3356-4C0A-9EF3-DF51CD64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9298E-B4CD-4481-97AC-898569E6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2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9045-ADB9-4A07-B491-6719FFB3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1FF9E-1239-4C53-B28A-20C7FD04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9D9C5-7BCD-4F60-830C-6C6E04D1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5C43D-2058-433D-90FC-B93C5615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4B837-58D9-45E1-AAD9-E262D2BF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8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2BEE5-E52C-482D-9D1C-C51DD935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5FF03-D80E-45BD-944F-0111ED6EE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1C791-5086-46A0-A071-D44B54FA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5FB75-46BB-49ED-8693-549F217E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9B89D-9839-44A7-9C9E-EDAE949B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DE48E-8546-4124-A5CB-EBE9C228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0D68A7-205D-4CAB-9ADF-B1ED8C56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A0623D-D147-4E2F-BBA9-9CB86B9A3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4C187-9982-48BC-9878-1F6132DD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3056D-BAA2-4C9E-AC0C-BC05BAB6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7FE89D-390D-4F82-BF82-C9321CF2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5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D5C47-8E79-4514-AD4F-0B99FAD7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B2EA3-B06C-4157-945A-CCFC0715C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3B83E-6301-43A6-B61D-7718D5E02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86FB24-AC19-4FB4-9BB6-25FE8C4A1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CF911E-0F62-4E35-ABB5-4658E119C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3B90E1-AC6E-470A-86AF-F9CDF01F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6593F9-0FEC-4FE2-AD4B-72D00308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3A8304-EDDD-44E5-B521-24C30854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5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7A143-7C72-43DB-9137-5A7E6E4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0515B9-C2A2-41D0-8E92-61926CFE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E08F5A-343F-48FA-975A-51C91AC7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E1638-7495-4359-8815-B8E5C354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6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D8C0D0-87D4-479C-9C3E-BBB39AD2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32CE74-8092-49F6-B57C-523826C7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B8467-672F-49FC-BF8D-72B61A1C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86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586FE-7196-401F-9235-0C2CCBD1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7872D-FD8E-4239-BA28-5C435A834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F6BA68-2719-4CF6-A28D-6711EE279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BDB69-08D7-4F44-BC9F-14667C3F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BAA7C-9B23-43C9-A6CA-C27B7C6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8CE103-20AD-4672-A6E4-D1ECA8C1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8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D77B9-D324-4A7E-88C5-50ED2753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3365BF-868D-4FA9-8B9B-552998D8D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6C9A7-4BE5-485D-8620-D07A3E6FE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69CE8-AE45-4971-AA94-95E22BB1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72A24-2362-49CE-B4AA-0BFD17D8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555A5-E1B3-4254-A2BD-F4D62C90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9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0A33E1-C219-43C7-A33F-B04F78B1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ABF9EB-59E5-4D0E-BA2C-A24DA9128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49BE9-0150-4678-9316-B8E8F812A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828AD-0E57-4B56-8851-A2593844CCA9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C1A8D-EC9F-4003-9F76-F3A6654BE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A3EF7-8C16-48C8-AD6B-33218F105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5C8B-3D09-484F-96C8-338F60C6A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7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hyperlink" Target="index.htm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hyperlink" Target="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index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국의 엄마와 아들 관광객. 대한민국 서울의 경복궁 부지. 한국 여행 개념입니다. 아이들과 함께 여행하는 개념.">
            <a:extLst>
              <a:ext uri="{FF2B5EF4-FFF2-40B4-BE49-F238E27FC236}">
                <a16:creationId xmlns:a16="http://schemas.microsoft.com/office/drawing/2014/main" id="{EDCBB2FE-32CB-43A9-B591-CDE2DCBFD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45" b="5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D4EF03-C650-45A8-B8F3-499E723CE7EE}"/>
              </a:ext>
            </a:extLst>
          </p:cNvPr>
          <p:cNvSpPr txBox="1"/>
          <p:nvPr/>
        </p:nvSpPr>
        <p:spPr>
          <a:xfrm>
            <a:off x="1278165" y="2144999"/>
            <a:ext cx="96356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spc="-150" dirty="0">
                <a:solidFill>
                  <a:srgbClr val="F57B7B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WI:SH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41320-BCCA-41AC-B155-5173F24C09E7}"/>
              </a:ext>
            </a:extLst>
          </p:cNvPr>
          <p:cNvSpPr txBox="1"/>
          <p:nvPr/>
        </p:nvSpPr>
        <p:spPr>
          <a:xfrm>
            <a:off x="3111212" y="4468712"/>
            <a:ext cx="596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시각장애인 문화재 관람 스마트 환경 조성 사업 솔루션</a:t>
            </a:r>
            <a:endParaRPr lang="en-US" altLang="ko-KR" sz="1600" b="1" spc="-15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9C01B-6537-4B8D-ADA7-7E3BC4235B4F}"/>
              </a:ext>
            </a:extLst>
          </p:cNvPr>
          <p:cNvSpPr txBox="1"/>
          <p:nvPr/>
        </p:nvSpPr>
        <p:spPr>
          <a:xfrm>
            <a:off x="1278165" y="3453049"/>
            <a:ext cx="9635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>
                <a:solidFill>
                  <a:srgbClr val="93C4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“We See”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F293B8-C23F-45E8-A4D9-8CDF8455AA15}"/>
              </a:ext>
            </a:extLst>
          </p:cNvPr>
          <p:cNvGrpSpPr/>
          <p:nvPr/>
        </p:nvGrpSpPr>
        <p:grpSpPr>
          <a:xfrm>
            <a:off x="10377246" y="387993"/>
            <a:ext cx="1448994" cy="569387"/>
            <a:chOff x="10699135" y="196455"/>
            <a:chExt cx="1448994" cy="569387"/>
          </a:xfrm>
        </p:grpSpPr>
        <p:sp>
          <p:nvSpPr>
            <p:cNvPr id="23" name="TextBox 22">
              <a:hlinkClick r:id="rId4" action="ppaction://hlinkfile"/>
              <a:extLst>
                <a:ext uri="{FF2B5EF4-FFF2-40B4-BE49-F238E27FC236}">
                  <a16:creationId xmlns:a16="http://schemas.microsoft.com/office/drawing/2014/main" id="{4BF3B3DA-1163-48A7-90EF-96F284233EA7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24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C11F9D92-43CE-4853-A6AC-85E540567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2C1CD3-FC82-47A6-91A6-609902A6B2B9}"/>
              </a:ext>
            </a:extLst>
          </p:cNvPr>
          <p:cNvSpPr txBox="1"/>
          <p:nvPr/>
        </p:nvSpPr>
        <p:spPr>
          <a:xfrm>
            <a:off x="313371" y="151000"/>
            <a:ext cx="337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The</a:t>
            </a:r>
          </a:p>
          <a:p>
            <a:r>
              <a:rPr lang="en-US" altLang="ko-KR" sz="2000" b="1" spc="-15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K - Company</a:t>
            </a:r>
            <a:endParaRPr lang="en-US" altLang="ko-KR" sz="1600" b="1" spc="-15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02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3562313F-AB0B-4BF6-A0D3-B080AC0DAFC6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ACD48E-5B81-46EC-8328-EF2E651B65F2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BD2FFD8-3317-4835-A8E6-078DF74646A8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58C7E22-9B21-48A5-821B-BD2B9C8FCCDF}"/>
              </a:ext>
            </a:extLst>
          </p:cNvPr>
          <p:cNvSpPr txBox="1"/>
          <p:nvPr/>
        </p:nvSpPr>
        <p:spPr>
          <a:xfrm>
            <a:off x="9517149" y="550038"/>
            <a:ext cx="1106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구현 방안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F9DE1A3-FAF3-4E59-BFEF-6A9491C7EB83}"/>
              </a:ext>
            </a:extLst>
          </p:cNvPr>
          <p:cNvCxnSpPr>
            <a:cxnSpLocks/>
          </p:cNvCxnSpPr>
          <p:nvPr/>
        </p:nvCxnSpPr>
        <p:spPr>
          <a:xfrm>
            <a:off x="9599064" y="791564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AB5CA24-D8A2-4688-A5E1-B4B30A39EE60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15E616-4CC8-4F29-A8C4-B9D946B7AFC2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85F33E8C-C2B0-444B-BA2E-0DD9A08BA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053AAC2-B768-4DD4-A9CE-BA624F14B699}"/>
              </a:ext>
            </a:extLst>
          </p:cNvPr>
          <p:cNvCxnSpPr>
            <a:cxnSpLocks/>
          </p:cNvCxnSpPr>
          <p:nvPr/>
        </p:nvCxnSpPr>
        <p:spPr>
          <a:xfrm>
            <a:off x="838650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A80F3F-4ADD-4044-A52E-D286A9DFC06A}"/>
              </a:ext>
            </a:extLst>
          </p:cNvPr>
          <p:cNvSpPr txBox="1"/>
          <p:nvPr/>
        </p:nvSpPr>
        <p:spPr>
          <a:xfrm>
            <a:off x="9517149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구축 방안</a:t>
            </a:r>
            <a:endParaRPr lang="en-US" altLang="ko-KR" sz="11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0" name="사각형: 둥근 모서리 62">
            <a:extLst>
              <a:ext uri="{FF2B5EF4-FFF2-40B4-BE49-F238E27FC236}">
                <a16:creationId xmlns:a16="http://schemas.microsoft.com/office/drawing/2014/main" id="{6B04177A-D742-41F4-BFCB-7B1F00DB77B0}"/>
              </a:ext>
            </a:extLst>
          </p:cNvPr>
          <p:cNvSpPr/>
          <p:nvPr/>
        </p:nvSpPr>
        <p:spPr>
          <a:xfrm>
            <a:off x="1273100" y="2750889"/>
            <a:ext cx="764402" cy="128104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en-US" altLang="ko-KR" sz="1067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1" name="사각형: 둥근 모서리 49">
            <a:extLst>
              <a:ext uri="{FF2B5EF4-FFF2-40B4-BE49-F238E27FC236}">
                <a16:creationId xmlns:a16="http://schemas.microsoft.com/office/drawing/2014/main" id="{F4A99694-E027-41E1-AACD-0B8AD82FAB00}"/>
              </a:ext>
            </a:extLst>
          </p:cNvPr>
          <p:cNvSpPr/>
          <p:nvPr/>
        </p:nvSpPr>
        <p:spPr>
          <a:xfrm>
            <a:off x="1277301" y="4159596"/>
            <a:ext cx="764402" cy="128104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ko-KR" altLang="en-US" sz="1067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22AB431-CBAC-49DD-9CF3-B4329AC4CE7C}"/>
              </a:ext>
            </a:extLst>
          </p:cNvPr>
          <p:cNvSpPr txBox="1"/>
          <p:nvPr/>
        </p:nvSpPr>
        <p:spPr>
          <a:xfrm>
            <a:off x="1157091" y="3301774"/>
            <a:ext cx="99642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K-Company</a:t>
            </a:r>
            <a:endParaRPr lang="ko-KR" altLang="en-US" sz="1067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8FFE6BA-A3AB-40D2-A17A-F1AC6E9D33B6}"/>
              </a:ext>
            </a:extLst>
          </p:cNvPr>
          <p:cNvSpPr txBox="1"/>
          <p:nvPr/>
        </p:nvSpPr>
        <p:spPr>
          <a:xfrm>
            <a:off x="1217363" y="4610385"/>
            <a:ext cx="875876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주주</a:t>
            </a:r>
            <a:r>
              <a:rPr lang="en-US" altLang="ko-KR" sz="933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933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</a:t>
            </a:r>
            <a:r>
              <a:rPr lang="en-US" altLang="ko-KR" sz="933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Provider</a:t>
            </a:r>
          </a:p>
        </p:txBody>
      </p:sp>
      <p:sp>
        <p:nvSpPr>
          <p:cNvPr id="224" name="사각형: 둥근 모서리 62">
            <a:extLst>
              <a:ext uri="{FF2B5EF4-FFF2-40B4-BE49-F238E27FC236}">
                <a16:creationId xmlns:a16="http://schemas.microsoft.com/office/drawing/2014/main" id="{CABD693A-CFC6-44B1-B3A8-CBC86EDE193F}"/>
              </a:ext>
            </a:extLst>
          </p:cNvPr>
          <p:cNvSpPr/>
          <p:nvPr/>
        </p:nvSpPr>
        <p:spPr>
          <a:xfrm>
            <a:off x="10154499" y="2750889"/>
            <a:ext cx="764402" cy="12810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en-US" altLang="ko-KR" sz="1067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5" name="사각형: 둥근 모서리 49">
            <a:extLst>
              <a:ext uri="{FF2B5EF4-FFF2-40B4-BE49-F238E27FC236}">
                <a16:creationId xmlns:a16="http://schemas.microsoft.com/office/drawing/2014/main" id="{4CEDD5A6-8EC4-4F6C-971B-78D8E5EAEBD7}"/>
              </a:ext>
            </a:extLst>
          </p:cNvPr>
          <p:cNvSpPr/>
          <p:nvPr/>
        </p:nvSpPr>
        <p:spPr>
          <a:xfrm>
            <a:off x="10158699" y="4159596"/>
            <a:ext cx="764402" cy="12810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ko-KR" altLang="en-US" sz="1067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B692F29-4E61-47DB-B662-3DAA5D927DC5}"/>
              </a:ext>
            </a:extLst>
          </p:cNvPr>
          <p:cNvSpPr txBox="1"/>
          <p:nvPr/>
        </p:nvSpPr>
        <p:spPr>
          <a:xfrm>
            <a:off x="10038489" y="3301774"/>
            <a:ext cx="99642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궁사업소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BCCEE0-502F-4DFB-BDAD-B52F46DCBEE5}"/>
              </a:ext>
            </a:extLst>
          </p:cNvPr>
          <p:cNvSpPr txBox="1"/>
          <p:nvPr/>
        </p:nvSpPr>
        <p:spPr>
          <a:xfrm>
            <a:off x="10075917" y="4677799"/>
            <a:ext cx="9215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시각장애인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EE31FEE-8FCE-40A6-88BE-77892D73B83F}"/>
              </a:ext>
            </a:extLst>
          </p:cNvPr>
          <p:cNvSpPr/>
          <p:nvPr/>
        </p:nvSpPr>
        <p:spPr>
          <a:xfrm>
            <a:off x="6948150" y="2064844"/>
            <a:ext cx="2721443" cy="3618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7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6094EE0-E4EF-4312-816A-E21DA3A46564}"/>
              </a:ext>
            </a:extLst>
          </p:cNvPr>
          <p:cNvSpPr/>
          <p:nvPr/>
        </p:nvSpPr>
        <p:spPr>
          <a:xfrm>
            <a:off x="2166338" y="2596986"/>
            <a:ext cx="7773627" cy="3158495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67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0DE8A72-15D6-446E-A764-CA1A08BF401B}"/>
              </a:ext>
            </a:extLst>
          </p:cNvPr>
          <p:cNvSpPr/>
          <p:nvPr/>
        </p:nvSpPr>
        <p:spPr>
          <a:xfrm>
            <a:off x="2417673" y="1762177"/>
            <a:ext cx="7277202" cy="7759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67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EE71D77-C603-44F6-B866-9AD4C377DE44}"/>
              </a:ext>
            </a:extLst>
          </p:cNvPr>
          <p:cNvSpPr/>
          <p:nvPr/>
        </p:nvSpPr>
        <p:spPr>
          <a:xfrm>
            <a:off x="2417673" y="1762177"/>
            <a:ext cx="7277202" cy="3000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 서비스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39BEBCF-2C4E-44F2-AFD8-3EC886097D9E}"/>
              </a:ext>
            </a:extLst>
          </p:cNvPr>
          <p:cNvSpPr/>
          <p:nvPr/>
        </p:nvSpPr>
        <p:spPr>
          <a:xfrm>
            <a:off x="2525220" y="2134057"/>
            <a:ext cx="1320000" cy="3422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음성 길안내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CE36E905-10B5-4BE2-97B5-08E18496C3B9}"/>
              </a:ext>
            </a:extLst>
          </p:cNvPr>
          <p:cNvSpPr/>
          <p:nvPr/>
        </p:nvSpPr>
        <p:spPr>
          <a:xfrm>
            <a:off x="6847491" y="2141049"/>
            <a:ext cx="1320000" cy="3424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67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067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장애물 탐지 및 위험 감지</a:t>
            </a:r>
          </a:p>
          <a:p>
            <a:pPr algn="ctr"/>
            <a:endParaRPr lang="ko-KR" altLang="en-US" sz="1067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EA54EFF-FADB-4BA8-84D1-63AC8A471C61}"/>
              </a:ext>
            </a:extLst>
          </p:cNvPr>
          <p:cNvSpPr/>
          <p:nvPr/>
        </p:nvSpPr>
        <p:spPr>
          <a:xfrm>
            <a:off x="5409854" y="2124175"/>
            <a:ext cx="1320000" cy="342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문화재 해설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286D596-CD41-47D5-9EF6-FA16365717A7}"/>
              </a:ext>
            </a:extLst>
          </p:cNvPr>
          <p:cNvSpPr/>
          <p:nvPr/>
        </p:nvSpPr>
        <p:spPr>
          <a:xfrm>
            <a:off x="3967537" y="2134057"/>
            <a:ext cx="1320000" cy="342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음성명령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3C8D7F5-9504-40C7-90E9-C4E9F83E2107}"/>
              </a:ext>
            </a:extLst>
          </p:cNvPr>
          <p:cNvSpPr/>
          <p:nvPr/>
        </p:nvSpPr>
        <p:spPr>
          <a:xfrm>
            <a:off x="2417673" y="2750892"/>
            <a:ext cx="7277204" cy="7759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67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035426E-56B1-451F-9B51-615F1DDD4C58}"/>
              </a:ext>
            </a:extLst>
          </p:cNvPr>
          <p:cNvSpPr/>
          <p:nvPr/>
        </p:nvSpPr>
        <p:spPr>
          <a:xfrm>
            <a:off x="2417673" y="2750890"/>
            <a:ext cx="7277204" cy="3000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프로세싱</a:t>
            </a:r>
            <a:r>
              <a:rPr lang="en-US" altLang="ko-KR" sz="1067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67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 및 해결방법</a:t>
            </a:r>
            <a:r>
              <a:rPr lang="en-US" altLang="ko-KR" sz="1067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67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BEFDFFF-882A-42D4-98F8-72C103E186E5}"/>
              </a:ext>
            </a:extLst>
          </p:cNvPr>
          <p:cNvSpPr/>
          <p:nvPr/>
        </p:nvSpPr>
        <p:spPr>
          <a:xfrm>
            <a:off x="3708800" y="3134102"/>
            <a:ext cx="1080000" cy="2543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음성인식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69D46843-F900-4B00-A53A-BAD68C972DF3}"/>
              </a:ext>
            </a:extLst>
          </p:cNvPr>
          <p:cNvSpPr/>
          <p:nvPr/>
        </p:nvSpPr>
        <p:spPr>
          <a:xfrm>
            <a:off x="8499487" y="3132501"/>
            <a:ext cx="1080000" cy="2514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알림전송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521603F-3022-4CEB-B81D-AFBC381E82BD}"/>
              </a:ext>
            </a:extLst>
          </p:cNvPr>
          <p:cNvSpPr/>
          <p:nvPr/>
        </p:nvSpPr>
        <p:spPr>
          <a:xfrm>
            <a:off x="7320891" y="3130776"/>
            <a:ext cx="1052048" cy="2500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관제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845C4BA-5FB6-476D-AE39-75F53A7AF54E}"/>
              </a:ext>
            </a:extLst>
          </p:cNvPr>
          <p:cNvSpPr/>
          <p:nvPr/>
        </p:nvSpPr>
        <p:spPr>
          <a:xfrm>
            <a:off x="2511128" y="3129734"/>
            <a:ext cx="1080000" cy="251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경로안내</a:t>
            </a: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50444FA8-9A6E-4BEB-B25D-F1A3E1FDD890}"/>
              </a:ext>
            </a:extLst>
          </p:cNvPr>
          <p:cNvSpPr/>
          <p:nvPr/>
        </p:nvSpPr>
        <p:spPr>
          <a:xfrm>
            <a:off x="4906472" y="3129405"/>
            <a:ext cx="1080000" cy="251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GPS</a:t>
            </a:r>
            <a:endParaRPr lang="ko-KR" altLang="en-US" sz="1067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866B71F-5E4F-42C9-A887-99FC4CF95FF2}"/>
              </a:ext>
            </a:extLst>
          </p:cNvPr>
          <p:cNvSpPr/>
          <p:nvPr/>
        </p:nvSpPr>
        <p:spPr>
          <a:xfrm>
            <a:off x="2417673" y="3662689"/>
            <a:ext cx="7277202" cy="2009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67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574B2E7-8B76-444B-8001-BDD0DFE300EB}"/>
              </a:ext>
            </a:extLst>
          </p:cNvPr>
          <p:cNvSpPr/>
          <p:nvPr/>
        </p:nvSpPr>
        <p:spPr>
          <a:xfrm>
            <a:off x="2417673" y="3659902"/>
            <a:ext cx="7277202" cy="2812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세부 솔루션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E1E1EC0-BF3F-4953-ADEC-D99C47512B09}"/>
              </a:ext>
            </a:extLst>
          </p:cNvPr>
          <p:cNvSpPr/>
          <p:nvPr/>
        </p:nvSpPr>
        <p:spPr>
          <a:xfrm>
            <a:off x="4942988" y="4076352"/>
            <a:ext cx="2194397" cy="3781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Smart</a:t>
            </a:r>
            <a:r>
              <a:rPr lang="ko-KR" altLang="en-US" sz="1067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67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Cane</a:t>
            </a:r>
            <a:endParaRPr lang="ko-KR" altLang="en-US" sz="1067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44234A56-7AB9-4004-9000-985BDB3ACCE1}"/>
              </a:ext>
            </a:extLst>
          </p:cNvPr>
          <p:cNvSpPr/>
          <p:nvPr/>
        </p:nvSpPr>
        <p:spPr>
          <a:xfrm>
            <a:off x="7338355" y="4076352"/>
            <a:ext cx="2194397" cy="3781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dirty="0" err="1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GiGAeyes</a:t>
            </a:r>
            <a:r>
              <a:rPr lang="en-US" altLang="ko-KR" sz="1067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Pro</a:t>
            </a:r>
            <a:endParaRPr lang="ko-KR" altLang="en-US" sz="1067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0D800F30-B0F3-45E5-A188-51D9360A9E0F}"/>
              </a:ext>
            </a:extLst>
          </p:cNvPr>
          <p:cNvSpPr/>
          <p:nvPr/>
        </p:nvSpPr>
        <p:spPr>
          <a:xfrm>
            <a:off x="4930052" y="5110883"/>
            <a:ext cx="2194397" cy="378187"/>
          </a:xfrm>
          <a:prstGeom prst="rect">
            <a:avLst/>
          </a:prstGeom>
          <a:solidFill>
            <a:srgbClr val="E6E0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AWS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7F714D7-7D77-4F89-A8B2-FF6277C4DB6D}"/>
              </a:ext>
            </a:extLst>
          </p:cNvPr>
          <p:cNvSpPr/>
          <p:nvPr/>
        </p:nvSpPr>
        <p:spPr>
          <a:xfrm>
            <a:off x="2517360" y="5103654"/>
            <a:ext cx="2194397" cy="38259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5G(</a:t>
            </a:r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자체 통신망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67CE37E-500B-4FFD-B5EC-FB1860650107}"/>
              </a:ext>
            </a:extLst>
          </p:cNvPr>
          <p:cNvSpPr/>
          <p:nvPr/>
        </p:nvSpPr>
        <p:spPr>
          <a:xfrm>
            <a:off x="2517360" y="4076352"/>
            <a:ext cx="2194397" cy="378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내비게이션</a:t>
            </a: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A9845E1-1C2F-4F67-B381-FB0BCDADD124}"/>
              </a:ext>
            </a:extLst>
          </p:cNvPr>
          <p:cNvSpPr/>
          <p:nvPr/>
        </p:nvSpPr>
        <p:spPr>
          <a:xfrm>
            <a:off x="2517360" y="4596747"/>
            <a:ext cx="2194397" cy="378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기가지니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6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듀얼브레인</a:t>
            </a:r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CD70ED4-1C35-4865-ABF1-F2781217F8D6}"/>
              </a:ext>
            </a:extLst>
          </p:cNvPr>
          <p:cNvSpPr/>
          <p:nvPr/>
        </p:nvSpPr>
        <p:spPr>
          <a:xfrm>
            <a:off x="4942988" y="4596747"/>
            <a:ext cx="2194397" cy="378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AICC(AI Contact Center)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C29E441-6DAB-4DAA-871C-96D418B68B98}"/>
              </a:ext>
            </a:extLst>
          </p:cNvPr>
          <p:cNvSpPr/>
          <p:nvPr/>
        </p:nvSpPr>
        <p:spPr>
          <a:xfrm>
            <a:off x="7338355" y="5105855"/>
            <a:ext cx="2194397" cy="3781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매니지드</a:t>
            </a:r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인프라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스마트공간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7420F1A-1EC5-4460-8603-5AE0FDF291AC}"/>
              </a:ext>
            </a:extLst>
          </p:cNvPr>
          <p:cNvSpPr/>
          <p:nvPr/>
        </p:nvSpPr>
        <p:spPr>
          <a:xfrm>
            <a:off x="7339553" y="4590856"/>
            <a:ext cx="2194397" cy="378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Secure Gate, Clean zone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A05B807-38C3-4BC5-948D-E323B9D16EB8}"/>
              </a:ext>
            </a:extLst>
          </p:cNvPr>
          <p:cNvSpPr/>
          <p:nvPr/>
        </p:nvSpPr>
        <p:spPr>
          <a:xfrm>
            <a:off x="8294489" y="2128965"/>
            <a:ext cx="1320000" cy="3424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관제서비스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5EB80908-757E-4782-84D5-F9A8E3DBE188}"/>
              </a:ext>
            </a:extLst>
          </p:cNvPr>
          <p:cNvSpPr/>
          <p:nvPr/>
        </p:nvSpPr>
        <p:spPr>
          <a:xfrm>
            <a:off x="6132096" y="5917810"/>
            <a:ext cx="3562779" cy="721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67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B1B3EF55-FF18-47AD-B8F4-238DBB3B3550}"/>
              </a:ext>
            </a:extLst>
          </p:cNvPr>
          <p:cNvSpPr/>
          <p:nvPr/>
        </p:nvSpPr>
        <p:spPr>
          <a:xfrm>
            <a:off x="6132098" y="5906823"/>
            <a:ext cx="3562779" cy="2618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 케인 </a:t>
            </a:r>
            <a:r>
              <a:rPr lang="en-US" altLang="ko-KR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디바이스</a:t>
            </a:r>
            <a:r>
              <a:rPr lang="en-US" altLang="ko-KR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67" b="1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8E52E94-D6DC-450D-95EC-079BD5400796}"/>
              </a:ext>
            </a:extLst>
          </p:cNvPr>
          <p:cNvSpPr/>
          <p:nvPr/>
        </p:nvSpPr>
        <p:spPr>
          <a:xfrm>
            <a:off x="2417673" y="5917667"/>
            <a:ext cx="3643042" cy="7213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67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D6E1D2AB-78F0-494F-849B-EC90610FCC44}"/>
              </a:ext>
            </a:extLst>
          </p:cNvPr>
          <p:cNvSpPr/>
          <p:nvPr/>
        </p:nvSpPr>
        <p:spPr>
          <a:xfrm>
            <a:off x="2417674" y="5906678"/>
            <a:ext cx="3643042" cy="2618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BYOD (</a:t>
            </a:r>
            <a:r>
              <a:rPr lang="ko-KR" altLang="en-US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스마트폰</a:t>
            </a:r>
            <a:r>
              <a:rPr lang="en-US" altLang="ko-KR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67" b="1" dirty="0" err="1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스마트워치</a:t>
            </a:r>
            <a:r>
              <a:rPr lang="ko-KR" altLang="en-US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등</a:t>
            </a:r>
            <a:r>
              <a:rPr lang="en-US" altLang="ko-KR" sz="1067" b="1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67" b="1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F423DEC-EEBF-45F6-8245-4AFC7BB84EFB}"/>
              </a:ext>
            </a:extLst>
          </p:cNvPr>
          <p:cNvSpPr/>
          <p:nvPr/>
        </p:nvSpPr>
        <p:spPr>
          <a:xfrm>
            <a:off x="2520224" y="6210556"/>
            <a:ext cx="792219" cy="379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마이크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A5CECE7-790D-4AF4-96F6-16E9450FDC28}"/>
              </a:ext>
            </a:extLst>
          </p:cNvPr>
          <p:cNvSpPr/>
          <p:nvPr/>
        </p:nvSpPr>
        <p:spPr>
          <a:xfrm>
            <a:off x="5138071" y="6209171"/>
            <a:ext cx="836553" cy="376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Hot-line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셀룰러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WiFi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1A666A8-8402-4B15-9E86-0552510081C1}"/>
              </a:ext>
            </a:extLst>
          </p:cNvPr>
          <p:cNvSpPr/>
          <p:nvPr/>
        </p:nvSpPr>
        <p:spPr>
          <a:xfrm>
            <a:off x="3363284" y="6209171"/>
            <a:ext cx="836553" cy="376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스피커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5C0C550-83D4-4D59-A2CC-F1A3D16187A9}"/>
              </a:ext>
            </a:extLst>
          </p:cNvPr>
          <p:cNvSpPr/>
          <p:nvPr/>
        </p:nvSpPr>
        <p:spPr>
          <a:xfrm>
            <a:off x="4250678" y="6209171"/>
            <a:ext cx="836553" cy="376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블루투스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6406257-1B04-42C5-B7F6-3A688F684A03}"/>
              </a:ext>
            </a:extLst>
          </p:cNvPr>
          <p:cNvSpPr/>
          <p:nvPr/>
        </p:nvSpPr>
        <p:spPr>
          <a:xfrm>
            <a:off x="6079926" y="3132500"/>
            <a:ext cx="1080000" cy="251467"/>
          </a:xfrm>
          <a:prstGeom prst="rect">
            <a:avLst/>
          </a:prstGeom>
          <a:solidFill>
            <a:srgbClr val="E6E0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933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RDBMS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4A83273-FE3D-4C90-9699-F5129A7CBE7D}"/>
              </a:ext>
            </a:extLst>
          </p:cNvPr>
          <p:cNvSpPr/>
          <p:nvPr/>
        </p:nvSpPr>
        <p:spPr>
          <a:xfrm>
            <a:off x="6193893" y="6210556"/>
            <a:ext cx="792219" cy="379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GPS, </a:t>
            </a:r>
            <a:r>
              <a:rPr lang="ko-KR" altLang="en-US" sz="933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적외선</a:t>
            </a:r>
            <a:r>
              <a:rPr lang="en-US" altLang="ko-KR" sz="933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en-US" altLang="ko-KR" sz="933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Gyro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8B58C2-C8AE-473D-896D-DFBF5ECDECE6}"/>
              </a:ext>
            </a:extLst>
          </p:cNvPr>
          <p:cNvSpPr/>
          <p:nvPr/>
        </p:nvSpPr>
        <p:spPr>
          <a:xfrm>
            <a:off x="8811740" y="6209171"/>
            <a:ext cx="836553" cy="376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진동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소리 알람</a:t>
            </a:r>
            <a:endParaRPr lang="en-US" altLang="ko-KR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F552308-890E-49B0-9FC9-6871CAD9E304}"/>
              </a:ext>
            </a:extLst>
          </p:cNvPr>
          <p:cNvSpPr/>
          <p:nvPr/>
        </p:nvSpPr>
        <p:spPr>
          <a:xfrm>
            <a:off x="7036953" y="6209171"/>
            <a:ext cx="836553" cy="376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자동충전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Light</a:t>
            </a:r>
            <a:endParaRPr lang="ko-KR" altLang="en-US" sz="1067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07A0043-0FD3-47F6-B50E-BCBE86E148F8}"/>
              </a:ext>
            </a:extLst>
          </p:cNvPr>
          <p:cNvSpPr/>
          <p:nvPr/>
        </p:nvSpPr>
        <p:spPr>
          <a:xfrm>
            <a:off x="7924347" y="6209171"/>
            <a:ext cx="836553" cy="376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블루투스</a:t>
            </a:r>
            <a:r>
              <a:rPr lang="en-US" altLang="ko-KR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스피커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3AF8802-AE44-4989-A716-F9E5AF3E3289}"/>
              </a:ext>
            </a:extLst>
          </p:cNvPr>
          <p:cNvSpPr/>
          <p:nvPr/>
        </p:nvSpPr>
        <p:spPr>
          <a:xfrm>
            <a:off x="10566400" y="6273800"/>
            <a:ext cx="1422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BE6FA356-CAC3-42A9-B043-64E348BA0F54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271" name="TextBox 270">
              <a:hlinkClick r:id="rId2" action="ppaction://hlinkfile"/>
              <a:extLst>
                <a:ext uri="{FF2B5EF4-FFF2-40B4-BE49-F238E27FC236}">
                  <a16:creationId xmlns:a16="http://schemas.microsoft.com/office/drawing/2014/main" id="{A4BC1420-49A1-412D-A6B4-6FB2E1E57983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272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C0F8328E-C4ED-4A84-B73E-B53747B8E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3ACBC47-0C15-4B17-9456-F20436487452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6736E9-40C0-417E-A3CF-69C9860E4AB7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0E0442-CD0A-45D3-BD32-C8D5540F1A35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구축 방안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E2BAB-D86E-405D-AD8F-DC61689D06FD}"/>
              </a:ext>
            </a:extLst>
          </p:cNvPr>
          <p:cNvSpPr txBox="1"/>
          <p:nvPr/>
        </p:nvSpPr>
        <p:spPr>
          <a:xfrm>
            <a:off x="2638306" y="1321402"/>
            <a:ext cx="73016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KT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 제공하는 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서비스에 대한 맞춤형 솔루션 구성도</a:t>
            </a:r>
          </a:p>
        </p:txBody>
      </p:sp>
    </p:spTree>
    <p:extLst>
      <p:ext uri="{BB962C8B-B14F-4D97-AF65-F5344CB8AC3E}">
        <p14:creationId xmlns:p14="http://schemas.microsoft.com/office/powerpoint/2010/main" val="9821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2175D-F28E-4F43-A38F-5D1E6792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56"/>
          <a:stretch/>
        </p:blipFill>
        <p:spPr>
          <a:xfrm>
            <a:off x="2542201" y="1801426"/>
            <a:ext cx="7330615" cy="2366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D6F19B-21B2-4A3F-89AD-FD89F13D2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1"/>
          <a:stretch/>
        </p:blipFill>
        <p:spPr>
          <a:xfrm>
            <a:off x="2538063" y="4168175"/>
            <a:ext cx="7337710" cy="249019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562313F-AB0B-4BF6-A0D3-B080AC0DAFC6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ACD48E-5B81-46EC-8328-EF2E651B65F2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BD2FFD8-3317-4835-A8E6-078DF74646A8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58C7E22-9B21-48A5-821B-BD2B9C8FCCDF}"/>
              </a:ext>
            </a:extLst>
          </p:cNvPr>
          <p:cNvSpPr txBox="1"/>
          <p:nvPr/>
        </p:nvSpPr>
        <p:spPr>
          <a:xfrm>
            <a:off x="9517149" y="550038"/>
            <a:ext cx="1106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구현 방안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F9DE1A3-FAF3-4E59-BFEF-6A9491C7EB83}"/>
              </a:ext>
            </a:extLst>
          </p:cNvPr>
          <p:cNvCxnSpPr>
            <a:cxnSpLocks/>
          </p:cNvCxnSpPr>
          <p:nvPr/>
        </p:nvCxnSpPr>
        <p:spPr>
          <a:xfrm>
            <a:off x="9599064" y="791564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AB5CA24-D8A2-4688-A5E1-B4B30A39EE60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15E616-4CC8-4F29-A8C4-B9D946B7AFC2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85F33E8C-C2B0-444B-BA2E-0DD9A08BA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053AAC2-B768-4DD4-A9CE-BA624F14B699}"/>
              </a:ext>
            </a:extLst>
          </p:cNvPr>
          <p:cNvCxnSpPr>
            <a:cxnSpLocks/>
          </p:cNvCxnSpPr>
          <p:nvPr/>
        </p:nvCxnSpPr>
        <p:spPr>
          <a:xfrm>
            <a:off x="838650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A80F3F-4ADD-4044-A52E-D286A9DFC06A}"/>
              </a:ext>
            </a:extLst>
          </p:cNvPr>
          <p:cNvSpPr txBox="1"/>
          <p:nvPr/>
        </p:nvSpPr>
        <p:spPr>
          <a:xfrm>
            <a:off x="9517149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구축 방안</a:t>
            </a:r>
            <a:endParaRPr lang="en-US" altLang="ko-KR" sz="11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C3B8752-6266-4A8D-B505-9711C69EA8D6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171" name="TextBox 170">
              <a:hlinkClick r:id="rId4" action="ppaction://hlinkfile"/>
              <a:extLst>
                <a:ext uri="{FF2B5EF4-FFF2-40B4-BE49-F238E27FC236}">
                  <a16:creationId xmlns:a16="http://schemas.microsoft.com/office/drawing/2014/main" id="{A22A32BB-7F32-49DA-B0AA-87DBABFB08F2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172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2D91CB01-A2CA-4076-9C0C-36BE984E0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D17E0009-8B8C-475A-AA17-12CE81E687C8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1158810-29C4-4431-91F9-81179A704907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22832C2-067F-4382-B229-13478D136DB5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구축 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041CE4-ED57-43C0-9426-5E36353CEDC8}"/>
              </a:ext>
            </a:extLst>
          </p:cNvPr>
          <p:cNvSpPr txBox="1"/>
          <p:nvPr/>
        </p:nvSpPr>
        <p:spPr>
          <a:xfrm>
            <a:off x="2575106" y="1438541"/>
            <a:ext cx="90054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3Tier 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구성 및 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VPN 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관제를 통한 서버 안정성 강화와 고가용성 확보 </a:t>
            </a:r>
          </a:p>
        </p:txBody>
      </p:sp>
    </p:spTree>
    <p:extLst>
      <p:ext uri="{BB962C8B-B14F-4D97-AF65-F5344CB8AC3E}">
        <p14:creationId xmlns:p14="http://schemas.microsoft.com/office/powerpoint/2010/main" val="429096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A6FCA9-4FEF-4480-9211-ED3E2A91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48" y="1051729"/>
            <a:ext cx="7232304" cy="5804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1DD51-D8D8-4123-9905-7ACE91787008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BD0EE-9F23-4B42-9DE5-8DA6CE0C5873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E7062A-15CC-4E41-BC51-27D926690305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F77A8-1046-4BAE-A654-ED2FFC60BF5F}"/>
              </a:ext>
            </a:extLst>
          </p:cNvPr>
          <p:cNvSpPr txBox="1"/>
          <p:nvPr/>
        </p:nvSpPr>
        <p:spPr>
          <a:xfrm>
            <a:off x="9517149" y="550038"/>
            <a:ext cx="1106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구현 방안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02A30-82EE-44F4-A74F-79F0F1E8149B}"/>
              </a:ext>
            </a:extLst>
          </p:cNvPr>
          <p:cNvCxnSpPr>
            <a:cxnSpLocks/>
          </p:cNvCxnSpPr>
          <p:nvPr/>
        </p:nvCxnSpPr>
        <p:spPr>
          <a:xfrm>
            <a:off x="9599064" y="791564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054976-6102-43CF-B39C-2230AF8DAE3B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118209-D66C-4F9D-938D-F5457C80F120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DC9D56E-DB91-47E8-AA97-66C6FB40AE8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3755CB3-0804-47E5-B780-480FC7FDCC9B}"/>
              </a:ext>
            </a:extLst>
          </p:cNvPr>
          <p:cNvCxnSpPr>
            <a:cxnSpLocks/>
          </p:cNvCxnSpPr>
          <p:nvPr/>
        </p:nvCxnSpPr>
        <p:spPr>
          <a:xfrm>
            <a:off x="838650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B2CB93-FA6D-4855-9B4C-95303AF47AC8}"/>
              </a:ext>
            </a:extLst>
          </p:cNvPr>
          <p:cNvSpPr txBox="1"/>
          <p:nvPr/>
        </p:nvSpPr>
        <p:spPr>
          <a:xfrm>
            <a:off x="9517149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인프라 구성도</a:t>
            </a:r>
            <a:endParaRPr lang="en-US" altLang="ko-KR" sz="11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4A031-AE07-42CA-B91A-70D7550F0630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1F7C4-BA92-4415-9796-D7DE4FC7BA3F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인프라 구성도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07D62F-358F-4208-A26E-00E3911ECBF0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18" name="TextBox 17">
              <a:hlinkClick r:id="rId3" action="ppaction://hlinkfile"/>
              <a:extLst>
                <a:ext uri="{FF2B5EF4-FFF2-40B4-BE49-F238E27FC236}">
                  <a16:creationId xmlns:a16="http://schemas.microsoft.com/office/drawing/2014/main" id="{F41CB305-2290-4D75-8617-E3E355054322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19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AD6C7ADC-593E-4192-90E6-9AB2B0B43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D15985-8338-4420-A5AB-9F1B92F84DF1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12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02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">
            <a:extLst>
              <a:ext uri="{FF2B5EF4-FFF2-40B4-BE49-F238E27FC236}">
                <a16:creationId xmlns:a16="http://schemas.microsoft.com/office/drawing/2014/main" id="{24CD744E-57A5-43E3-9123-06CAFD3B4C3E}"/>
              </a:ext>
            </a:extLst>
          </p:cNvPr>
          <p:cNvSpPr/>
          <p:nvPr/>
        </p:nvSpPr>
        <p:spPr>
          <a:xfrm>
            <a:off x="3736362" y="1537139"/>
            <a:ext cx="1991084" cy="3080347"/>
          </a:xfrm>
          <a:prstGeom prst="rect">
            <a:avLst/>
          </a:prstGeom>
          <a:solidFill>
            <a:srgbClr val="97BBF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직사각형">
            <a:extLst>
              <a:ext uri="{FF2B5EF4-FFF2-40B4-BE49-F238E27FC236}">
                <a16:creationId xmlns:a16="http://schemas.microsoft.com/office/drawing/2014/main" id="{885373BF-3160-4B81-B9EA-514A1CB63FC1}"/>
              </a:ext>
            </a:extLst>
          </p:cNvPr>
          <p:cNvSpPr/>
          <p:nvPr/>
        </p:nvSpPr>
        <p:spPr>
          <a:xfrm>
            <a:off x="1289992" y="1542539"/>
            <a:ext cx="2262862" cy="3080349"/>
          </a:xfrm>
          <a:prstGeom prst="rect">
            <a:avLst/>
          </a:prstGeom>
          <a:solidFill>
            <a:srgbClr val="E5827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" name="직사각형">
            <a:extLst>
              <a:ext uri="{FF2B5EF4-FFF2-40B4-BE49-F238E27FC236}">
                <a16:creationId xmlns:a16="http://schemas.microsoft.com/office/drawing/2014/main" id="{0A1CA652-941E-4CD8-B453-9B086CBB5D35}"/>
              </a:ext>
            </a:extLst>
          </p:cNvPr>
          <p:cNvSpPr/>
          <p:nvPr/>
        </p:nvSpPr>
        <p:spPr>
          <a:xfrm>
            <a:off x="8830891" y="1524754"/>
            <a:ext cx="1991084" cy="3080347"/>
          </a:xfrm>
          <a:prstGeom prst="rect">
            <a:avLst/>
          </a:prstGeom>
          <a:solidFill>
            <a:srgbClr val="97BBF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" name="직사각형">
            <a:extLst>
              <a:ext uri="{FF2B5EF4-FFF2-40B4-BE49-F238E27FC236}">
                <a16:creationId xmlns:a16="http://schemas.microsoft.com/office/drawing/2014/main" id="{9F4C8FD5-55AB-48C3-9132-E106E6E50CCA}"/>
              </a:ext>
            </a:extLst>
          </p:cNvPr>
          <p:cNvSpPr/>
          <p:nvPr/>
        </p:nvSpPr>
        <p:spPr>
          <a:xfrm>
            <a:off x="6384521" y="1530154"/>
            <a:ext cx="2262862" cy="3080349"/>
          </a:xfrm>
          <a:prstGeom prst="rect">
            <a:avLst/>
          </a:prstGeom>
          <a:solidFill>
            <a:srgbClr val="E5827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TextBox 120"/>
          <p:cNvSpPr txBox="1"/>
          <p:nvPr/>
        </p:nvSpPr>
        <p:spPr>
          <a:xfrm>
            <a:off x="7121082" y="550037"/>
            <a:ext cx="67458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D0CECE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제안사 소개</a:t>
            </a:r>
          </a:p>
        </p:txBody>
      </p:sp>
      <p:sp>
        <p:nvSpPr>
          <p:cNvPr id="259" name="TextBox 122"/>
          <p:cNvSpPr txBox="1"/>
          <p:nvPr/>
        </p:nvSpPr>
        <p:spPr>
          <a:xfrm>
            <a:off x="10783829" y="810833"/>
            <a:ext cx="925571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 b="1" spc="-150">
                <a:solidFill>
                  <a:srgbClr val="38B8B2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solidFill>
                  <a:srgbClr val="61A8FF"/>
                </a:solidFill>
              </a:rPr>
              <a:t>추가 제안 사항</a:t>
            </a:r>
          </a:p>
        </p:txBody>
      </p:sp>
      <p:sp>
        <p:nvSpPr>
          <p:cNvPr id="260" name="TextBox 124"/>
          <p:cNvSpPr txBox="1"/>
          <p:nvPr/>
        </p:nvSpPr>
        <p:spPr>
          <a:xfrm>
            <a:off x="8341909" y="550037"/>
            <a:ext cx="77051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D0CECE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제안 개요</a:t>
            </a:r>
          </a:p>
        </p:txBody>
      </p:sp>
      <p:sp>
        <p:nvSpPr>
          <p:cNvPr id="261" name="직선 연결선 125"/>
          <p:cNvSpPr/>
          <p:nvPr/>
        </p:nvSpPr>
        <p:spPr>
          <a:xfrm>
            <a:off x="8378104" y="585823"/>
            <a:ext cx="1106774" cy="1"/>
          </a:xfrm>
          <a:prstGeom prst="line">
            <a:avLst/>
          </a:prstGeom>
          <a:ln w="6350">
            <a:solidFill>
              <a:srgbClr val="CECAC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4" name="그룹 126"/>
          <p:cNvGrpSpPr/>
          <p:nvPr/>
        </p:nvGrpSpPr>
        <p:grpSpPr>
          <a:xfrm>
            <a:off x="9562869" y="550037"/>
            <a:ext cx="1142969" cy="281941"/>
            <a:chOff x="0" y="0"/>
            <a:chExt cx="1142968" cy="281940"/>
          </a:xfrm>
        </p:grpSpPr>
        <p:sp>
          <p:nvSpPr>
            <p:cNvPr id="262" name="TextBox 127"/>
            <p:cNvSpPr txBox="1"/>
            <p:nvPr/>
          </p:nvSpPr>
          <p:spPr>
            <a:xfrm>
              <a:off x="0" y="0"/>
              <a:ext cx="1015334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 spc="-150">
                  <a:solidFill>
                    <a:srgbClr val="D0CECE"/>
                  </a:solidFill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r>
                <a:t>기술 구현 방안</a:t>
              </a:r>
            </a:p>
          </p:txBody>
        </p:sp>
        <p:sp>
          <p:nvSpPr>
            <p:cNvPr id="263" name="직선 연결선 128"/>
            <p:cNvSpPr/>
            <p:nvPr/>
          </p:nvSpPr>
          <p:spPr>
            <a:xfrm>
              <a:off x="36195" y="35786"/>
              <a:ext cx="1106774" cy="1"/>
            </a:xfrm>
            <a:prstGeom prst="line">
              <a:avLst/>
            </a:prstGeom>
            <a:noFill/>
            <a:ln w="6350" cap="flat">
              <a:solidFill>
                <a:srgbClr val="CECAC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" name="TextBox 130"/>
          <p:cNvSpPr txBox="1"/>
          <p:nvPr/>
        </p:nvSpPr>
        <p:spPr>
          <a:xfrm>
            <a:off x="10783829" y="550037"/>
            <a:ext cx="77051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38B8B2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solidFill>
                  <a:srgbClr val="61A8FF"/>
                </a:solidFill>
              </a:rPr>
              <a:t>추가 제안</a:t>
            </a:r>
          </a:p>
        </p:txBody>
      </p:sp>
      <p:sp>
        <p:nvSpPr>
          <p:cNvPr id="267" name="직선 연결선 15"/>
          <p:cNvSpPr/>
          <p:nvPr/>
        </p:nvSpPr>
        <p:spPr>
          <a:xfrm>
            <a:off x="7157143" y="585823"/>
            <a:ext cx="1106774" cy="1"/>
          </a:xfrm>
          <a:prstGeom prst="line">
            <a:avLst/>
          </a:prstGeom>
          <a:ln w="6350">
            <a:solidFill>
              <a:srgbClr val="CECAC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선"/>
          <p:cNvSpPr/>
          <p:nvPr/>
        </p:nvSpPr>
        <p:spPr>
          <a:xfrm flipV="1">
            <a:off x="6092648" y="1541175"/>
            <a:ext cx="1" cy="4187024"/>
          </a:xfrm>
          <a:prstGeom prst="line">
            <a:avLst/>
          </a:prstGeom>
          <a:ln w="12700">
            <a:solidFill>
              <a:schemeClr val="tx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1" name="스크린샷 2023-12-06 14.55.29.png" descr="스크린샷 2023-12-06 14.55.29.png"/>
          <p:cNvPicPr>
            <a:picLocks noChangeAspect="1"/>
          </p:cNvPicPr>
          <p:nvPr/>
        </p:nvPicPr>
        <p:blipFill>
          <a:blip r:embed="rId2"/>
          <a:srcRect l="22677" t="20309" r="14889" b="15933"/>
          <a:stretch>
            <a:fillRect/>
          </a:stretch>
        </p:blipFill>
        <p:spPr>
          <a:xfrm>
            <a:off x="1348352" y="1600936"/>
            <a:ext cx="4304068" cy="2944906"/>
          </a:xfrm>
          <a:prstGeom prst="rect">
            <a:avLst/>
          </a:prstGeom>
          <a:ln w="12700">
            <a:miter lim="400000"/>
          </a:ln>
          <a:effectLst>
            <a:outerShdw blurRad="63500" dist="25400" dir="1889742" rotWithShape="0">
              <a:srgbClr val="000000">
                <a:alpha val="50000"/>
              </a:srgbClr>
            </a:outerShdw>
          </a:effectLst>
        </p:spPr>
      </p:pic>
      <p:sp>
        <p:nvSpPr>
          <p:cNvPr id="272" name="직사각형"/>
          <p:cNvSpPr/>
          <p:nvPr/>
        </p:nvSpPr>
        <p:spPr>
          <a:xfrm>
            <a:off x="6446228" y="1590727"/>
            <a:ext cx="4304068" cy="29449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25400" dir="1889742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275" name="img_inside_badge.png" descr="img_inside_badge.png"/>
          <p:cNvPicPr>
            <a:picLocks noChangeAspect="1"/>
          </p:cNvPicPr>
          <p:nvPr/>
        </p:nvPicPr>
        <p:blipFill>
          <a:blip r:embed="rId3"/>
          <a:srcRect l="53642"/>
          <a:stretch>
            <a:fillRect/>
          </a:stretch>
        </p:blipFill>
        <p:spPr>
          <a:xfrm>
            <a:off x="2439094" y="3602309"/>
            <a:ext cx="1839314" cy="78999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기가지니 인사이드"/>
          <p:cNvSpPr txBox="1"/>
          <p:nvPr/>
        </p:nvSpPr>
        <p:spPr>
          <a:xfrm>
            <a:off x="1288236" y="4695527"/>
            <a:ext cx="1961432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KAF Slab Serif Medium"/>
                <a:ea typeface="ROKAF Slab Serif Medium"/>
                <a:cs typeface="ROKAF Slab Serif Medium"/>
                <a:sym typeface="ROKAF Slab Serif Medium"/>
              </a:defRPr>
            </a:lvl1pPr>
          </a:lstStyle>
          <a:p>
            <a:pPr>
              <a:lnSpc>
                <a:spcPct val="130000"/>
              </a:lnSpc>
              <a:buSzPct val="100000"/>
              <a:defRPr sz="1700"/>
            </a:pPr>
            <a:r>
              <a:rPr lang="en-US" altLang="ko-KR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GiGA</a:t>
            </a:r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Genie INSIDE</a:t>
            </a:r>
          </a:p>
        </p:txBody>
      </p:sp>
      <p:sp>
        <p:nvSpPr>
          <p:cNvPr id="279" name="amazon RDS X MySQL"/>
          <p:cNvSpPr txBox="1"/>
          <p:nvPr/>
        </p:nvSpPr>
        <p:spPr>
          <a:xfrm>
            <a:off x="6359704" y="4690416"/>
            <a:ext cx="2480805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KAF Slab Serif Medium"/>
                <a:ea typeface="ROKAF Slab Serif Medium"/>
                <a:cs typeface="ROKAF Slab Serif Medium"/>
                <a:sym typeface="ROKAF Slab Serif Medium"/>
              </a:defRPr>
            </a:lvl1pPr>
          </a:lstStyle>
          <a:p>
            <a:pPr>
              <a:lnSpc>
                <a:spcPct val="130000"/>
              </a:lnSpc>
              <a:buSzPct val="100000"/>
              <a:defRPr sz="1700"/>
            </a:pPr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Amazon RDS for MySQL</a:t>
            </a:r>
          </a:p>
        </p:txBody>
      </p:sp>
      <p:pic>
        <p:nvPicPr>
          <p:cNvPr id="280" name="1024px-MySQL.ff87215b43fd7292af172e2a5d9b844217262571.png" descr="1024px-MySQL.ff87215b43fd7292af172e2a5d9b84421726257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649" y="2827330"/>
            <a:ext cx="3140642" cy="1625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635884ad45bd4b4723f4bc39_202210-rds-logo.png" descr="635884ad45bd4b4723f4bc39_202210-rds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44" y="1695059"/>
            <a:ext cx="2972633" cy="129171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스마트폰 미소지 고객 대상…"/>
          <p:cNvSpPr txBox="1"/>
          <p:nvPr/>
        </p:nvSpPr>
        <p:spPr>
          <a:xfrm>
            <a:off x="1293299" y="5114959"/>
            <a:ext cx="4504135" cy="6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스마트폰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미소지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고객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대상</a:t>
            </a:r>
            <a:endParaRPr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디바이스만으로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GiGA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Genie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</a:t>
            </a:r>
            <a:endParaRPr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3" name="- 기존에 구축된 Amazon Aurora를 MySQL로 대체…"/>
          <p:cNvSpPr txBox="1"/>
          <p:nvPr/>
        </p:nvSpPr>
        <p:spPr>
          <a:xfrm>
            <a:off x="6359138" y="5106711"/>
            <a:ext cx="4598412" cy="6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700"/>
            </a:pP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기존에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구축된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Amazon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Aurora를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MySQL로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대체</a:t>
            </a:r>
            <a:endParaRPr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700"/>
            </a:pP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운영비용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절약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및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편집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수정</a:t>
            </a:r>
            <a:r>
              <a:rPr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자유로움</a:t>
            </a:r>
            <a:endParaRPr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751D5E-F85E-41F7-A941-561188EF666E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29" name="TextBox 28">
              <a:hlinkClick r:id="rId6" action="ppaction://hlinkfile"/>
              <a:extLst>
                <a:ext uri="{FF2B5EF4-FFF2-40B4-BE49-F238E27FC236}">
                  <a16:creationId xmlns:a16="http://schemas.microsoft.com/office/drawing/2014/main" id="{1B0C5FF3-BF90-4A5B-AB18-0F91EA4FC8A3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3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CF675A1E-402F-491D-BF07-33A6367E9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04AC64D-FB33-48B4-B281-985C183EDC26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013856-E6ED-4FA6-B7BB-65DCF3E78DF2}"/>
              </a:ext>
            </a:extLst>
          </p:cNvPr>
          <p:cNvSpPr txBox="1"/>
          <p:nvPr/>
        </p:nvSpPr>
        <p:spPr>
          <a:xfrm>
            <a:off x="1220240" y="1078387"/>
            <a:ext cx="1589724" cy="40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제안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18C66E2-CBB4-4B9A-9E8C-AED9D3B2E200}"/>
              </a:ext>
            </a:extLst>
          </p:cNvPr>
          <p:cNvCxnSpPr>
            <a:cxnSpLocks/>
          </p:cNvCxnSpPr>
          <p:nvPr/>
        </p:nvCxnSpPr>
        <p:spPr>
          <a:xfrm>
            <a:off x="10783829" y="791564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68CF04-F6BC-493D-87BB-8BAB8F600FC3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24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">
            <a:extLst>
              <a:ext uri="{FF2B5EF4-FFF2-40B4-BE49-F238E27FC236}">
                <a16:creationId xmlns:a16="http://schemas.microsoft.com/office/drawing/2014/main" id="{F0C48FF5-9FE3-4676-B6B1-8EDF42871116}"/>
              </a:ext>
            </a:extLst>
          </p:cNvPr>
          <p:cNvSpPr/>
          <p:nvPr/>
        </p:nvSpPr>
        <p:spPr>
          <a:xfrm>
            <a:off x="3298004" y="2098413"/>
            <a:ext cx="2185231" cy="3213831"/>
          </a:xfrm>
          <a:prstGeom prst="rect">
            <a:avLst/>
          </a:prstGeom>
          <a:solidFill>
            <a:srgbClr val="97BBF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" name="직사각형">
            <a:extLst>
              <a:ext uri="{FF2B5EF4-FFF2-40B4-BE49-F238E27FC236}">
                <a16:creationId xmlns:a16="http://schemas.microsoft.com/office/drawing/2014/main" id="{1230CFAE-A81F-4318-8EE2-73259C9EA65B}"/>
              </a:ext>
            </a:extLst>
          </p:cNvPr>
          <p:cNvSpPr/>
          <p:nvPr/>
        </p:nvSpPr>
        <p:spPr>
          <a:xfrm>
            <a:off x="833662" y="2103813"/>
            <a:ext cx="2464342" cy="3213833"/>
          </a:xfrm>
          <a:prstGeom prst="rect">
            <a:avLst/>
          </a:prstGeom>
          <a:solidFill>
            <a:srgbClr val="E5827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스크린샷 2023-12-06 14.55.29.png" descr="스크린샷 2023-12-06 14.55.29.png"/>
          <p:cNvPicPr>
            <a:picLocks noChangeAspect="1"/>
          </p:cNvPicPr>
          <p:nvPr/>
        </p:nvPicPr>
        <p:blipFill>
          <a:blip r:embed="rId2"/>
          <a:srcRect l="22677" t="20309" r="14889" b="15933"/>
          <a:stretch>
            <a:fillRect/>
          </a:stretch>
        </p:blipFill>
        <p:spPr>
          <a:xfrm>
            <a:off x="902615" y="2160530"/>
            <a:ext cx="4504222" cy="3081854"/>
          </a:xfrm>
          <a:prstGeom prst="rect">
            <a:avLst/>
          </a:prstGeom>
          <a:ln w="12700">
            <a:miter lim="400000"/>
          </a:ln>
          <a:effectLst>
            <a:outerShdw blurRad="63500" dist="25400" dir="1889742" rotWithShape="0">
              <a:srgbClr val="000000">
                <a:alpha val="50000"/>
              </a:srgbClr>
            </a:outerShdw>
          </a:effectLst>
        </p:spPr>
      </p:pic>
      <p:pic>
        <p:nvPicPr>
          <p:cNvPr id="275" name="img_inside_badge.png" descr="img_inside_badge.png"/>
          <p:cNvPicPr>
            <a:picLocks noChangeAspect="1"/>
          </p:cNvPicPr>
          <p:nvPr/>
        </p:nvPicPr>
        <p:blipFill>
          <a:blip r:embed="rId3"/>
          <a:srcRect l="53642"/>
          <a:stretch>
            <a:fillRect/>
          </a:stretch>
        </p:blipFill>
        <p:spPr>
          <a:xfrm>
            <a:off x="2280366" y="4324021"/>
            <a:ext cx="1839314" cy="78999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스마트폰 미소지 고객 대상…"/>
          <p:cNvSpPr txBox="1"/>
          <p:nvPr/>
        </p:nvSpPr>
        <p:spPr>
          <a:xfrm>
            <a:off x="6411455" y="2320653"/>
            <a:ext cx="4504135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buSzPct val="100000"/>
              <a:defRPr sz="1700"/>
            </a:pPr>
            <a:endParaRPr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751D5E-F85E-41F7-A941-561188EF666E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29" name="TextBox 28">
              <a:hlinkClick r:id="rId4" action="ppaction://hlinkfile"/>
              <a:extLst>
                <a:ext uri="{FF2B5EF4-FFF2-40B4-BE49-F238E27FC236}">
                  <a16:creationId xmlns:a16="http://schemas.microsoft.com/office/drawing/2014/main" id="{1B0C5FF3-BF90-4A5B-AB18-0F91EA4FC8A3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3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CF675A1E-402F-491D-BF07-33A6367E9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선 연결선 121">
            <a:extLst>
              <a:ext uri="{FF2B5EF4-FFF2-40B4-BE49-F238E27FC236}">
                <a16:creationId xmlns:a16="http://schemas.microsoft.com/office/drawing/2014/main" id="{ABCBB712-DE76-4CD4-BB47-C96D2585C44D}"/>
              </a:ext>
            </a:extLst>
          </p:cNvPr>
          <p:cNvSpPr/>
          <p:nvPr/>
        </p:nvSpPr>
        <p:spPr>
          <a:xfrm>
            <a:off x="6411455" y="2160529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직선 연결선 121">
            <a:extLst>
              <a:ext uri="{FF2B5EF4-FFF2-40B4-BE49-F238E27FC236}">
                <a16:creationId xmlns:a16="http://schemas.microsoft.com/office/drawing/2014/main" id="{85F19601-A122-415A-880E-3541F5E19435}"/>
              </a:ext>
            </a:extLst>
          </p:cNvPr>
          <p:cNvSpPr/>
          <p:nvPr/>
        </p:nvSpPr>
        <p:spPr>
          <a:xfrm>
            <a:off x="6414924" y="5242383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0D400B-931E-4026-973E-2E9BEEEA22C4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6FDB9E-399C-4C29-81F7-F7C5773A6418}"/>
              </a:ext>
            </a:extLst>
          </p:cNvPr>
          <p:cNvSpPr txBox="1"/>
          <p:nvPr/>
        </p:nvSpPr>
        <p:spPr>
          <a:xfrm>
            <a:off x="1288236" y="1368105"/>
            <a:ext cx="1118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스마트폰 </a:t>
            </a:r>
            <a:r>
              <a:rPr lang="ko-KR" altLang="en-US" sz="2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미소지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고객을 위한 </a:t>
            </a:r>
            <a:r>
              <a:rPr lang="en-US" altLang="ko-KR" sz="2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GiGA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Genie INSIDE 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3C999C-22A1-4813-8316-AF4D025D95F0}"/>
              </a:ext>
            </a:extLst>
          </p:cNvPr>
          <p:cNvSpPr txBox="1"/>
          <p:nvPr/>
        </p:nvSpPr>
        <p:spPr>
          <a:xfrm>
            <a:off x="1220240" y="1078387"/>
            <a:ext cx="1589724" cy="40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제안</a:t>
            </a:r>
          </a:p>
        </p:txBody>
      </p:sp>
      <p:sp>
        <p:nvSpPr>
          <p:cNvPr id="42" name="스마트폰 미소지 고객 대상…">
            <a:extLst>
              <a:ext uri="{FF2B5EF4-FFF2-40B4-BE49-F238E27FC236}">
                <a16:creationId xmlns:a16="http://schemas.microsoft.com/office/drawing/2014/main" id="{E2F54442-AFD5-444D-8FFE-EE3BC0E55656}"/>
              </a:ext>
            </a:extLst>
          </p:cNvPr>
          <p:cNvSpPr txBox="1"/>
          <p:nvPr/>
        </p:nvSpPr>
        <p:spPr>
          <a:xfrm>
            <a:off x="861201" y="5317646"/>
            <a:ext cx="4604543" cy="966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30000"/>
              </a:lnSpc>
              <a:buSzPct val="100000"/>
              <a:defRPr sz="1700"/>
            </a:pPr>
            <a:r>
              <a:rPr lang="en-US" altLang="ko-KR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GiGA</a:t>
            </a:r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Genie INSIDE</a:t>
            </a:r>
          </a:p>
          <a:p>
            <a:pPr>
              <a:lnSpc>
                <a:spcPct val="130000"/>
              </a:lnSpc>
              <a:buSzPct val="100000"/>
              <a:defRPr sz="1700"/>
            </a:pP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네트워크 연결이 불필요한 제품에 하드웨어 모듈을 장착해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30000"/>
              </a:lnSpc>
              <a:buSzPct val="100000"/>
              <a:defRPr sz="1700"/>
            </a:pP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GiGA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Genie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이용 가능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스마트폰 미소지 고객 대상…">
            <a:extLst>
              <a:ext uri="{FF2B5EF4-FFF2-40B4-BE49-F238E27FC236}">
                <a16:creationId xmlns:a16="http://schemas.microsoft.com/office/drawing/2014/main" id="{B94B2E95-CDFD-436F-B05E-8698E2DB83AC}"/>
              </a:ext>
            </a:extLst>
          </p:cNvPr>
          <p:cNvSpPr txBox="1"/>
          <p:nvPr/>
        </p:nvSpPr>
        <p:spPr>
          <a:xfrm>
            <a:off x="6412222" y="2498635"/>
            <a:ext cx="4504135" cy="800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시각장애인 스마트폰 보유율 </a:t>
            </a:r>
            <a:r>
              <a:rPr lang="en-US" altLang="ko-KR" sz="2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73%</a:t>
            </a:r>
          </a:p>
          <a:p>
            <a:pPr>
              <a:lnSpc>
                <a:spcPct val="130000"/>
              </a:lnSpc>
              <a:buSzPct val="100000"/>
              <a:defRPr sz="1700"/>
            </a:pPr>
            <a:r>
              <a:rPr 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BUT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음성명령으로 제약된 스마트폰 기능 사용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스마트폰 미소지 고객 대상…">
            <a:extLst>
              <a:ext uri="{FF2B5EF4-FFF2-40B4-BE49-F238E27FC236}">
                <a16:creationId xmlns:a16="http://schemas.microsoft.com/office/drawing/2014/main" id="{B19801BF-D881-4A67-86CC-01368FA21AC6}"/>
              </a:ext>
            </a:extLst>
          </p:cNvPr>
          <p:cNvSpPr txBox="1"/>
          <p:nvPr/>
        </p:nvSpPr>
        <p:spPr>
          <a:xfrm>
            <a:off x="6412221" y="3486400"/>
            <a:ext cx="4742217" cy="740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SmartCane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디바이스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만으로 궁 관람 안내 서비스 이용 가능 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5" name="스마트폰 미소지 고객 대상…">
            <a:extLst>
              <a:ext uri="{FF2B5EF4-FFF2-40B4-BE49-F238E27FC236}">
                <a16:creationId xmlns:a16="http://schemas.microsoft.com/office/drawing/2014/main" id="{30813FEB-1022-47BB-ADE4-6B7ED29EC596}"/>
              </a:ext>
            </a:extLst>
          </p:cNvPr>
          <p:cNvSpPr txBox="1"/>
          <p:nvPr/>
        </p:nvSpPr>
        <p:spPr>
          <a:xfrm>
            <a:off x="6411455" y="4426369"/>
            <a:ext cx="4742217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이용자수 및 추가 비용을 고려한 테스트 기기 운영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TextBox 120">
            <a:extLst>
              <a:ext uri="{FF2B5EF4-FFF2-40B4-BE49-F238E27FC236}">
                <a16:creationId xmlns:a16="http://schemas.microsoft.com/office/drawing/2014/main" id="{A8D7AFBF-5E86-44BC-9427-9F8C3B204973}"/>
              </a:ext>
            </a:extLst>
          </p:cNvPr>
          <p:cNvSpPr txBox="1"/>
          <p:nvPr/>
        </p:nvSpPr>
        <p:spPr>
          <a:xfrm>
            <a:off x="7121082" y="550037"/>
            <a:ext cx="67458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D0CECE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제안사 소개</a:t>
            </a:r>
          </a:p>
        </p:txBody>
      </p:sp>
      <p:sp>
        <p:nvSpPr>
          <p:cNvPr id="34" name="TextBox 122">
            <a:extLst>
              <a:ext uri="{FF2B5EF4-FFF2-40B4-BE49-F238E27FC236}">
                <a16:creationId xmlns:a16="http://schemas.microsoft.com/office/drawing/2014/main" id="{984C6CC9-8271-4F4D-83AE-BE2A8E3E0BE8}"/>
              </a:ext>
            </a:extLst>
          </p:cNvPr>
          <p:cNvSpPr txBox="1"/>
          <p:nvPr/>
        </p:nvSpPr>
        <p:spPr>
          <a:xfrm>
            <a:off x="10783829" y="810833"/>
            <a:ext cx="925571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 b="1" spc="-150">
                <a:solidFill>
                  <a:srgbClr val="38B8B2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solidFill>
                  <a:srgbClr val="61A8FF"/>
                </a:solidFill>
              </a:rPr>
              <a:t>추가 제안 사항</a:t>
            </a:r>
          </a:p>
        </p:txBody>
      </p:sp>
      <p:sp>
        <p:nvSpPr>
          <p:cNvPr id="35" name="TextBox 124">
            <a:extLst>
              <a:ext uri="{FF2B5EF4-FFF2-40B4-BE49-F238E27FC236}">
                <a16:creationId xmlns:a16="http://schemas.microsoft.com/office/drawing/2014/main" id="{556501D9-7CF3-4DC7-AD5D-FB39A92B05D5}"/>
              </a:ext>
            </a:extLst>
          </p:cNvPr>
          <p:cNvSpPr txBox="1"/>
          <p:nvPr/>
        </p:nvSpPr>
        <p:spPr>
          <a:xfrm>
            <a:off x="8341909" y="550037"/>
            <a:ext cx="77051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D0CECE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제안 개요</a:t>
            </a:r>
          </a:p>
        </p:txBody>
      </p:sp>
      <p:sp>
        <p:nvSpPr>
          <p:cNvPr id="43" name="직선 연결선 125">
            <a:extLst>
              <a:ext uri="{FF2B5EF4-FFF2-40B4-BE49-F238E27FC236}">
                <a16:creationId xmlns:a16="http://schemas.microsoft.com/office/drawing/2014/main" id="{D77C1235-4CD5-4191-8C99-40829D5D4CCB}"/>
              </a:ext>
            </a:extLst>
          </p:cNvPr>
          <p:cNvSpPr/>
          <p:nvPr/>
        </p:nvSpPr>
        <p:spPr>
          <a:xfrm>
            <a:off x="8378104" y="585823"/>
            <a:ext cx="1106774" cy="1"/>
          </a:xfrm>
          <a:prstGeom prst="line">
            <a:avLst/>
          </a:prstGeom>
          <a:ln w="6350">
            <a:solidFill>
              <a:srgbClr val="CECAC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" name="그룹 126">
            <a:extLst>
              <a:ext uri="{FF2B5EF4-FFF2-40B4-BE49-F238E27FC236}">
                <a16:creationId xmlns:a16="http://schemas.microsoft.com/office/drawing/2014/main" id="{E72A0201-7E8D-4787-8573-6DCB8C36702A}"/>
              </a:ext>
            </a:extLst>
          </p:cNvPr>
          <p:cNvGrpSpPr/>
          <p:nvPr/>
        </p:nvGrpSpPr>
        <p:grpSpPr>
          <a:xfrm>
            <a:off x="9562869" y="550037"/>
            <a:ext cx="1142969" cy="281941"/>
            <a:chOff x="0" y="0"/>
            <a:chExt cx="1142968" cy="281940"/>
          </a:xfrm>
        </p:grpSpPr>
        <p:sp>
          <p:nvSpPr>
            <p:cNvPr id="49" name="TextBox 127">
              <a:extLst>
                <a:ext uri="{FF2B5EF4-FFF2-40B4-BE49-F238E27FC236}">
                  <a16:creationId xmlns:a16="http://schemas.microsoft.com/office/drawing/2014/main" id="{51D78E4D-CDC6-452A-B321-115705BA676C}"/>
                </a:ext>
              </a:extLst>
            </p:cNvPr>
            <p:cNvSpPr txBox="1"/>
            <p:nvPr/>
          </p:nvSpPr>
          <p:spPr>
            <a:xfrm>
              <a:off x="0" y="0"/>
              <a:ext cx="1015334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 spc="-150">
                  <a:solidFill>
                    <a:srgbClr val="D0CECE"/>
                  </a:solidFill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r>
                <a:t>기술 구현 방안</a:t>
              </a:r>
            </a:p>
          </p:txBody>
        </p:sp>
        <p:sp>
          <p:nvSpPr>
            <p:cNvPr id="50" name="직선 연결선 128">
              <a:extLst>
                <a:ext uri="{FF2B5EF4-FFF2-40B4-BE49-F238E27FC236}">
                  <a16:creationId xmlns:a16="http://schemas.microsoft.com/office/drawing/2014/main" id="{872CC999-B162-4D00-8C50-CBB3D506724F}"/>
                </a:ext>
              </a:extLst>
            </p:cNvPr>
            <p:cNvSpPr/>
            <p:nvPr/>
          </p:nvSpPr>
          <p:spPr>
            <a:xfrm>
              <a:off x="36195" y="35786"/>
              <a:ext cx="1106774" cy="1"/>
            </a:xfrm>
            <a:prstGeom prst="line">
              <a:avLst/>
            </a:prstGeom>
            <a:noFill/>
            <a:ln w="6350" cap="flat">
              <a:solidFill>
                <a:srgbClr val="CECAC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1" name="TextBox 130">
            <a:extLst>
              <a:ext uri="{FF2B5EF4-FFF2-40B4-BE49-F238E27FC236}">
                <a16:creationId xmlns:a16="http://schemas.microsoft.com/office/drawing/2014/main" id="{9023269A-55D0-4F74-842A-C6C396763C57}"/>
              </a:ext>
            </a:extLst>
          </p:cNvPr>
          <p:cNvSpPr txBox="1"/>
          <p:nvPr/>
        </p:nvSpPr>
        <p:spPr>
          <a:xfrm>
            <a:off x="10783829" y="550037"/>
            <a:ext cx="77051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38B8B2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solidFill>
                  <a:srgbClr val="61A8FF"/>
                </a:solidFill>
              </a:rPr>
              <a:t>추가 제안</a:t>
            </a:r>
          </a:p>
        </p:txBody>
      </p:sp>
      <p:sp>
        <p:nvSpPr>
          <p:cNvPr id="52" name="직선 연결선 15">
            <a:extLst>
              <a:ext uri="{FF2B5EF4-FFF2-40B4-BE49-F238E27FC236}">
                <a16:creationId xmlns:a16="http://schemas.microsoft.com/office/drawing/2014/main" id="{E3DF231B-90D3-4714-9B60-E61AFA6DABFA}"/>
              </a:ext>
            </a:extLst>
          </p:cNvPr>
          <p:cNvSpPr/>
          <p:nvPr/>
        </p:nvSpPr>
        <p:spPr>
          <a:xfrm>
            <a:off x="7157143" y="585823"/>
            <a:ext cx="1106774" cy="1"/>
          </a:xfrm>
          <a:prstGeom prst="line">
            <a:avLst/>
          </a:prstGeom>
          <a:ln w="6350">
            <a:solidFill>
              <a:srgbClr val="CECAC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314957-D8F7-4314-912C-1A7FC586FB80}"/>
              </a:ext>
            </a:extLst>
          </p:cNvPr>
          <p:cNvCxnSpPr>
            <a:cxnSpLocks/>
          </p:cNvCxnSpPr>
          <p:nvPr/>
        </p:nvCxnSpPr>
        <p:spPr>
          <a:xfrm>
            <a:off x="10783829" y="791564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28FB7E8-FC19-4BCE-8B20-4F37F36C25EA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14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47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">
            <a:extLst>
              <a:ext uri="{FF2B5EF4-FFF2-40B4-BE49-F238E27FC236}">
                <a16:creationId xmlns:a16="http://schemas.microsoft.com/office/drawing/2014/main" id="{5D227316-98EE-44FA-9055-D9426C5C333F}"/>
              </a:ext>
            </a:extLst>
          </p:cNvPr>
          <p:cNvSpPr/>
          <p:nvPr/>
        </p:nvSpPr>
        <p:spPr>
          <a:xfrm>
            <a:off x="3298004" y="2098413"/>
            <a:ext cx="2185231" cy="3213831"/>
          </a:xfrm>
          <a:prstGeom prst="rect">
            <a:avLst/>
          </a:prstGeom>
          <a:solidFill>
            <a:srgbClr val="97BBF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직사각형">
            <a:extLst>
              <a:ext uri="{FF2B5EF4-FFF2-40B4-BE49-F238E27FC236}">
                <a16:creationId xmlns:a16="http://schemas.microsoft.com/office/drawing/2014/main" id="{FB248EA2-0857-41FE-94F0-4DE5247D296F}"/>
              </a:ext>
            </a:extLst>
          </p:cNvPr>
          <p:cNvSpPr/>
          <p:nvPr/>
        </p:nvSpPr>
        <p:spPr>
          <a:xfrm>
            <a:off x="833662" y="2103813"/>
            <a:ext cx="2464342" cy="3213833"/>
          </a:xfrm>
          <a:prstGeom prst="rect">
            <a:avLst/>
          </a:prstGeom>
          <a:solidFill>
            <a:srgbClr val="E5827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751D5E-F85E-41F7-A941-561188EF666E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29" name="TextBox 28">
              <a:hlinkClick r:id="rId2" action="ppaction://hlinkfile"/>
              <a:extLst>
                <a:ext uri="{FF2B5EF4-FFF2-40B4-BE49-F238E27FC236}">
                  <a16:creationId xmlns:a16="http://schemas.microsoft.com/office/drawing/2014/main" id="{1B0C5FF3-BF90-4A5B-AB18-0F91EA4FC8A3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3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CF675A1E-402F-491D-BF07-33A6367E9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선 연결선 121">
            <a:extLst>
              <a:ext uri="{FF2B5EF4-FFF2-40B4-BE49-F238E27FC236}">
                <a16:creationId xmlns:a16="http://schemas.microsoft.com/office/drawing/2014/main" id="{ABCBB712-DE76-4CD4-BB47-C96D2585C44D}"/>
              </a:ext>
            </a:extLst>
          </p:cNvPr>
          <p:cNvSpPr/>
          <p:nvPr/>
        </p:nvSpPr>
        <p:spPr>
          <a:xfrm>
            <a:off x="6411455" y="2160529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직선 연결선 121">
            <a:extLst>
              <a:ext uri="{FF2B5EF4-FFF2-40B4-BE49-F238E27FC236}">
                <a16:creationId xmlns:a16="http://schemas.microsoft.com/office/drawing/2014/main" id="{85F19601-A122-415A-880E-3541F5E19435}"/>
              </a:ext>
            </a:extLst>
          </p:cNvPr>
          <p:cNvSpPr/>
          <p:nvPr/>
        </p:nvSpPr>
        <p:spPr>
          <a:xfrm>
            <a:off x="6414924" y="5242383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0D400B-931E-4026-973E-2E9BEEEA22C4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6FDB9E-399C-4C29-81F7-F7C5773A6418}"/>
              </a:ext>
            </a:extLst>
          </p:cNvPr>
          <p:cNvSpPr txBox="1"/>
          <p:nvPr/>
        </p:nvSpPr>
        <p:spPr>
          <a:xfrm>
            <a:off x="1288236" y="1368105"/>
            <a:ext cx="1118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 절약 및 수정의 용의성을 고려한 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Amazon Aurora, MySQL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대체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3C999C-22A1-4813-8316-AF4D025D95F0}"/>
              </a:ext>
            </a:extLst>
          </p:cNvPr>
          <p:cNvSpPr txBox="1"/>
          <p:nvPr/>
        </p:nvSpPr>
        <p:spPr>
          <a:xfrm>
            <a:off x="1220240" y="1078387"/>
            <a:ext cx="1589724" cy="40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제안</a:t>
            </a:r>
          </a:p>
        </p:txBody>
      </p:sp>
      <p:sp>
        <p:nvSpPr>
          <p:cNvPr id="42" name="직사각형">
            <a:extLst>
              <a:ext uri="{FF2B5EF4-FFF2-40B4-BE49-F238E27FC236}">
                <a16:creationId xmlns:a16="http://schemas.microsoft.com/office/drawing/2014/main" id="{87B1C617-962D-48AC-A830-5545D4F0FB49}"/>
              </a:ext>
            </a:extLst>
          </p:cNvPr>
          <p:cNvSpPr/>
          <p:nvPr/>
        </p:nvSpPr>
        <p:spPr>
          <a:xfrm>
            <a:off x="904455" y="2160688"/>
            <a:ext cx="4504222" cy="30818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25400" dir="1889742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43" name="1024px-MySQL.ff87215b43fd7292af172e2a5d9b844217262571.png" descr="1024px-MySQL.ff87215b43fd7292af172e2a5d9b844217262571.png">
            <a:extLst>
              <a:ext uri="{FF2B5EF4-FFF2-40B4-BE49-F238E27FC236}">
                <a16:creationId xmlns:a16="http://schemas.microsoft.com/office/drawing/2014/main" id="{8041B631-0555-42DB-896F-EAAFFD61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875" y="3397290"/>
            <a:ext cx="3286693" cy="1701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635884ad45bd4b4723f4bc39_202210-rds-logo.png" descr="635884ad45bd4b4723f4bc39_202210-rds-logo.png">
            <a:extLst>
              <a:ext uri="{FF2B5EF4-FFF2-40B4-BE49-F238E27FC236}">
                <a16:creationId xmlns:a16="http://schemas.microsoft.com/office/drawing/2014/main" id="{EF45D2A2-1B1E-4B58-9A55-DDF854813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071" y="2265020"/>
            <a:ext cx="3110870" cy="135178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스마트폰 미소지 고객 대상…">
            <a:extLst>
              <a:ext uri="{FF2B5EF4-FFF2-40B4-BE49-F238E27FC236}">
                <a16:creationId xmlns:a16="http://schemas.microsoft.com/office/drawing/2014/main" id="{445B33EC-34DA-431D-B96D-96C4C378EC0A}"/>
              </a:ext>
            </a:extLst>
          </p:cNvPr>
          <p:cNvSpPr txBox="1"/>
          <p:nvPr/>
        </p:nvSpPr>
        <p:spPr>
          <a:xfrm>
            <a:off x="861201" y="5317646"/>
            <a:ext cx="4604543" cy="68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30000"/>
              </a:lnSpc>
              <a:buSzPct val="100000"/>
              <a:defRPr sz="1700"/>
            </a:pPr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Amazon RDS for MySQL</a:t>
            </a:r>
          </a:p>
          <a:p>
            <a:pPr>
              <a:lnSpc>
                <a:spcPct val="130000"/>
              </a:lnSpc>
              <a:buSzPct val="100000"/>
              <a:defRPr sz="1700"/>
            </a:pP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AWS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제공하는 관리형 데이터 베이스 서비스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스마트폰 미소지 고객 대상…">
            <a:extLst>
              <a:ext uri="{FF2B5EF4-FFF2-40B4-BE49-F238E27FC236}">
                <a16:creationId xmlns:a16="http://schemas.microsoft.com/office/drawing/2014/main" id="{C346A770-A3A5-4131-946D-76B349775D31}"/>
              </a:ext>
            </a:extLst>
          </p:cNvPr>
          <p:cNvSpPr txBox="1"/>
          <p:nvPr/>
        </p:nvSpPr>
        <p:spPr>
          <a:xfrm>
            <a:off x="6412222" y="2498635"/>
            <a:ext cx="4741450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 향상 및 용량 자동 확장을 고려한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Aurora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구축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스마트폰 미소지 고객 대상…">
            <a:extLst>
              <a:ext uri="{FF2B5EF4-FFF2-40B4-BE49-F238E27FC236}">
                <a16:creationId xmlns:a16="http://schemas.microsoft.com/office/drawing/2014/main" id="{FDFE3A8B-FCCB-4A79-939D-B0915DB3B5A9}"/>
              </a:ext>
            </a:extLst>
          </p:cNvPr>
          <p:cNvSpPr txBox="1"/>
          <p:nvPr/>
        </p:nvSpPr>
        <p:spPr>
          <a:xfrm>
            <a:off x="6412221" y="3486400"/>
            <a:ext cx="4742217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비용 절약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간단한 설정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높은 호환성 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스마트폰 미소지 고객 대상…">
            <a:extLst>
              <a:ext uri="{FF2B5EF4-FFF2-40B4-BE49-F238E27FC236}">
                <a16:creationId xmlns:a16="http://schemas.microsoft.com/office/drawing/2014/main" id="{927D30AB-D39E-4AEC-8719-FE49039B8171}"/>
              </a:ext>
            </a:extLst>
          </p:cNvPr>
          <p:cNvSpPr txBox="1"/>
          <p:nvPr/>
        </p:nvSpPr>
        <p:spPr>
          <a:xfrm>
            <a:off x="6411455" y="4426369"/>
            <a:ext cx="4742217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궁 환경에 맞는 유연성 있는 서비스 사용 제안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TextBox 120">
            <a:extLst>
              <a:ext uri="{FF2B5EF4-FFF2-40B4-BE49-F238E27FC236}">
                <a16:creationId xmlns:a16="http://schemas.microsoft.com/office/drawing/2014/main" id="{46F23BA0-A4D0-42BF-BF2F-190BA2879D96}"/>
              </a:ext>
            </a:extLst>
          </p:cNvPr>
          <p:cNvSpPr txBox="1"/>
          <p:nvPr/>
        </p:nvSpPr>
        <p:spPr>
          <a:xfrm>
            <a:off x="7121082" y="550037"/>
            <a:ext cx="67458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D0CECE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제안사 소개</a:t>
            </a:r>
          </a:p>
        </p:txBody>
      </p:sp>
      <p:sp>
        <p:nvSpPr>
          <p:cNvPr id="33" name="TextBox 122">
            <a:extLst>
              <a:ext uri="{FF2B5EF4-FFF2-40B4-BE49-F238E27FC236}">
                <a16:creationId xmlns:a16="http://schemas.microsoft.com/office/drawing/2014/main" id="{1463B30C-D9B3-402A-888B-505CD088CB93}"/>
              </a:ext>
            </a:extLst>
          </p:cNvPr>
          <p:cNvSpPr txBox="1"/>
          <p:nvPr/>
        </p:nvSpPr>
        <p:spPr>
          <a:xfrm>
            <a:off x="10783829" y="810833"/>
            <a:ext cx="925571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 b="1" spc="-150">
                <a:solidFill>
                  <a:srgbClr val="38B8B2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solidFill>
                  <a:srgbClr val="61A8FF"/>
                </a:solidFill>
              </a:rPr>
              <a:t>추가 제안 사항</a:t>
            </a:r>
          </a:p>
        </p:txBody>
      </p:sp>
      <p:sp>
        <p:nvSpPr>
          <p:cNvPr id="34" name="TextBox 124">
            <a:extLst>
              <a:ext uri="{FF2B5EF4-FFF2-40B4-BE49-F238E27FC236}">
                <a16:creationId xmlns:a16="http://schemas.microsoft.com/office/drawing/2014/main" id="{71F08ED8-2D78-4133-A873-66183452F661}"/>
              </a:ext>
            </a:extLst>
          </p:cNvPr>
          <p:cNvSpPr txBox="1"/>
          <p:nvPr/>
        </p:nvSpPr>
        <p:spPr>
          <a:xfrm>
            <a:off x="8341909" y="550037"/>
            <a:ext cx="77051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D0CECE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제안 개요</a:t>
            </a:r>
          </a:p>
        </p:txBody>
      </p:sp>
      <p:sp>
        <p:nvSpPr>
          <p:cNvPr id="35" name="직선 연결선 125">
            <a:extLst>
              <a:ext uri="{FF2B5EF4-FFF2-40B4-BE49-F238E27FC236}">
                <a16:creationId xmlns:a16="http://schemas.microsoft.com/office/drawing/2014/main" id="{6FE9E82C-CBD9-4E43-846C-3F489C011722}"/>
              </a:ext>
            </a:extLst>
          </p:cNvPr>
          <p:cNvSpPr/>
          <p:nvPr/>
        </p:nvSpPr>
        <p:spPr>
          <a:xfrm>
            <a:off x="8378104" y="585823"/>
            <a:ext cx="1106774" cy="1"/>
          </a:xfrm>
          <a:prstGeom prst="line">
            <a:avLst/>
          </a:prstGeom>
          <a:ln w="6350">
            <a:solidFill>
              <a:srgbClr val="CECAC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1" name="그룹 126">
            <a:extLst>
              <a:ext uri="{FF2B5EF4-FFF2-40B4-BE49-F238E27FC236}">
                <a16:creationId xmlns:a16="http://schemas.microsoft.com/office/drawing/2014/main" id="{AA8576A5-EC3B-4906-95EF-45EF25DA2049}"/>
              </a:ext>
            </a:extLst>
          </p:cNvPr>
          <p:cNvGrpSpPr/>
          <p:nvPr/>
        </p:nvGrpSpPr>
        <p:grpSpPr>
          <a:xfrm>
            <a:off x="9562869" y="550037"/>
            <a:ext cx="1142969" cy="281941"/>
            <a:chOff x="0" y="0"/>
            <a:chExt cx="1142968" cy="281940"/>
          </a:xfrm>
        </p:grpSpPr>
        <p:sp>
          <p:nvSpPr>
            <p:cNvPr id="45" name="TextBox 127">
              <a:extLst>
                <a:ext uri="{FF2B5EF4-FFF2-40B4-BE49-F238E27FC236}">
                  <a16:creationId xmlns:a16="http://schemas.microsoft.com/office/drawing/2014/main" id="{25BA29E6-5393-4FE6-89C9-49441E2D4383}"/>
                </a:ext>
              </a:extLst>
            </p:cNvPr>
            <p:cNvSpPr txBox="1"/>
            <p:nvPr/>
          </p:nvSpPr>
          <p:spPr>
            <a:xfrm>
              <a:off x="0" y="0"/>
              <a:ext cx="1015334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 spc="-150">
                  <a:solidFill>
                    <a:srgbClr val="D0CECE"/>
                  </a:solidFill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r>
                <a:t>기술 구현 방안</a:t>
              </a:r>
            </a:p>
          </p:txBody>
        </p:sp>
        <p:sp>
          <p:nvSpPr>
            <p:cNvPr id="52" name="직선 연결선 128">
              <a:extLst>
                <a:ext uri="{FF2B5EF4-FFF2-40B4-BE49-F238E27FC236}">
                  <a16:creationId xmlns:a16="http://schemas.microsoft.com/office/drawing/2014/main" id="{7EAF2E4B-AD76-4718-A735-4394950DBC55}"/>
                </a:ext>
              </a:extLst>
            </p:cNvPr>
            <p:cNvSpPr/>
            <p:nvPr/>
          </p:nvSpPr>
          <p:spPr>
            <a:xfrm>
              <a:off x="36195" y="35786"/>
              <a:ext cx="1106774" cy="1"/>
            </a:xfrm>
            <a:prstGeom prst="line">
              <a:avLst/>
            </a:prstGeom>
            <a:noFill/>
            <a:ln w="6350" cap="flat">
              <a:solidFill>
                <a:srgbClr val="CECAC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3" name="TextBox 130">
            <a:extLst>
              <a:ext uri="{FF2B5EF4-FFF2-40B4-BE49-F238E27FC236}">
                <a16:creationId xmlns:a16="http://schemas.microsoft.com/office/drawing/2014/main" id="{10F6EFB5-58D2-439F-966E-4BCEA641AC7F}"/>
              </a:ext>
            </a:extLst>
          </p:cNvPr>
          <p:cNvSpPr txBox="1"/>
          <p:nvPr/>
        </p:nvSpPr>
        <p:spPr>
          <a:xfrm>
            <a:off x="10783829" y="550037"/>
            <a:ext cx="77051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spc="-150">
                <a:solidFill>
                  <a:srgbClr val="38B8B2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solidFill>
                  <a:srgbClr val="61A8FF"/>
                </a:solidFill>
              </a:rPr>
              <a:t>추가 제안</a:t>
            </a:r>
          </a:p>
        </p:txBody>
      </p:sp>
      <p:sp>
        <p:nvSpPr>
          <p:cNvPr id="54" name="직선 연결선 15">
            <a:extLst>
              <a:ext uri="{FF2B5EF4-FFF2-40B4-BE49-F238E27FC236}">
                <a16:creationId xmlns:a16="http://schemas.microsoft.com/office/drawing/2014/main" id="{DD1FAF44-716A-4F57-8CE9-02CED14F1FC7}"/>
              </a:ext>
            </a:extLst>
          </p:cNvPr>
          <p:cNvSpPr/>
          <p:nvPr/>
        </p:nvSpPr>
        <p:spPr>
          <a:xfrm>
            <a:off x="7157143" y="585823"/>
            <a:ext cx="1106774" cy="1"/>
          </a:xfrm>
          <a:prstGeom prst="line">
            <a:avLst/>
          </a:prstGeom>
          <a:ln w="6350">
            <a:solidFill>
              <a:srgbClr val="CECAC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F5A508C-30E6-4F3D-ABD9-F11F2F9AF223}"/>
              </a:ext>
            </a:extLst>
          </p:cNvPr>
          <p:cNvCxnSpPr>
            <a:cxnSpLocks/>
          </p:cNvCxnSpPr>
          <p:nvPr/>
        </p:nvCxnSpPr>
        <p:spPr>
          <a:xfrm>
            <a:off x="10783829" y="791564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FDA90DD-4E04-40D8-A200-223AE1DA60DE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15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0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국의 엄마와 아들 관광객. 대한민국 서울의 경복궁 부지. 한국 여행 개념입니다. 아이들과 함께 여행하는 개념.">
            <a:extLst>
              <a:ext uri="{FF2B5EF4-FFF2-40B4-BE49-F238E27FC236}">
                <a16:creationId xmlns:a16="http://schemas.microsoft.com/office/drawing/2014/main" id="{EDCBB2FE-32CB-43A9-B591-CDE2DCBFD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45" b="5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D4EF03-C650-45A8-B8F3-499E723CE7EE}"/>
              </a:ext>
            </a:extLst>
          </p:cNvPr>
          <p:cNvSpPr txBox="1"/>
          <p:nvPr/>
        </p:nvSpPr>
        <p:spPr>
          <a:xfrm>
            <a:off x="155420" y="2921169"/>
            <a:ext cx="9635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감사합니다</a:t>
            </a:r>
            <a:endParaRPr lang="en-US" altLang="ko-KR" sz="6600" b="1" spc="-15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F293B8-C23F-45E8-A4D9-8CDF8455AA15}"/>
              </a:ext>
            </a:extLst>
          </p:cNvPr>
          <p:cNvGrpSpPr/>
          <p:nvPr/>
        </p:nvGrpSpPr>
        <p:grpSpPr>
          <a:xfrm>
            <a:off x="10377246" y="387993"/>
            <a:ext cx="1448994" cy="569387"/>
            <a:chOff x="10699135" y="196455"/>
            <a:chExt cx="1448994" cy="569387"/>
          </a:xfrm>
        </p:grpSpPr>
        <p:sp>
          <p:nvSpPr>
            <p:cNvPr id="23" name="TextBox 22">
              <a:hlinkClick r:id="rId4" action="ppaction://hlinkfile"/>
              <a:extLst>
                <a:ext uri="{FF2B5EF4-FFF2-40B4-BE49-F238E27FC236}">
                  <a16:creationId xmlns:a16="http://schemas.microsoft.com/office/drawing/2014/main" id="{4BF3B3DA-1163-48A7-90EF-96F284233EA7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24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C11F9D92-43CE-4853-A6AC-85E540567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2C1CD3-FC82-47A6-91A6-609902A6B2B9}"/>
              </a:ext>
            </a:extLst>
          </p:cNvPr>
          <p:cNvSpPr txBox="1"/>
          <p:nvPr/>
        </p:nvSpPr>
        <p:spPr>
          <a:xfrm>
            <a:off x="313371" y="151000"/>
            <a:ext cx="337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The</a:t>
            </a:r>
          </a:p>
          <a:p>
            <a:r>
              <a:rPr lang="en-US" altLang="ko-KR" sz="2000" b="1" spc="-15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K - Company</a:t>
            </a:r>
            <a:endParaRPr lang="en-US" altLang="ko-KR" sz="1600" b="1" spc="-15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CA53E-7DE3-4950-8CD5-BFB1DE46BD20}"/>
              </a:ext>
            </a:extLst>
          </p:cNvPr>
          <p:cNvSpPr txBox="1"/>
          <p:nvPr/>
        </p:nvSpPr>
        <p:spPr>
          <a:xfrm>
            <a:off x="155420" y="1746651"/>
            <a:ext cx="8525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rgbClr val="F57B7B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모든 사람들이 즐길 수 있는</a:t>
            </a:r>
            <a:endParaRPr lang="en-US" altLang="ko-KR" sz="4000" b="1" spc="-150" dirty="0">
              <a:solidFill>
                <a:srgbClr val="F57B7B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r>
              <a:rPr lang="ko-KR" altLang="en-US" sz="4000" b="1" spc="-150" dirty="0">
                <a:solidFill>
                  <a:srgbClr val="61A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궁 환경 조성을 위해 노력하겠습니다</a:t>
            </a:r>
            <a:endParaRPr lang="en-US" altLang="ko-KR" sz="4000" b="1" spc="-150" dirty="0">
              <a:solidFill>
                <a:srgbClr val="61A8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21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">
            <a:extLst>
              <a:ext uri="{FF2B5EF4-FFF2-40B4-BE49-F238E27FC236}">
                <a16:creationId xmlns:a16="http://schemas.microsoft.com/office/drawing/2014/main" id="{1F21FE15-2DC6-407E-89FD-E0B0718890FB}"/>
              </a:ext>
            </a:extLst>
          </p:cNvPr>
          <p:cNvSpPr/>
          <p:nvPr/>
        </p:nvSpPr>
        <p:spPr>
          <a:xfrm>
            <a:off x="791948" y="1342793"/>
            <a:ext cx="1736073" cy="3508153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 dirty="0"/>
          </a:p>
        </p:txBody>
      </p:sp>
      <p:sp>
        <p:nvSpPr>
          <p:cNvPr id="51" name="직사각형">
            <a:extLst>
              <a:ext uri="{FF2B5EF4-FFF2-40B4-BE49-F238E27FC236}">
                <a16:creationId xmlns:a16="http://schemas.microsoft.com/office/drawing/2014/main" id="{AFC2C290-5AF8-45E9-950A-2BC3561CE581}"/>
              </a:ext>
            </a:extLst>
          </p:cNvPr>
          <p:cNvSpPr/>
          <p:nvPr/>
        </p:nvSpPr>
        <p:spPr>
          <a:xfrm>
            <a:off x="2528021" y="2081154"/>
            <a:ext cx="1736074" cy="3508153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 dirty="0"/>
          </a:p>
        </p:txBody>
      </p:sp>
      <p:pic>
        <p:nvPicPr>
          <p:cNvPr id="131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02044" y="90147"/>
            <a:ext cx="1019243" cy="3835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직사각형"/>
          <p:cNvSpPr/>
          <p:nvPr/>
        </p:nvSpPr>
        <p:spPr>
          <a:xfrm>
            <a:off x="719932" y="1270777"/>
            <a:ext cx="1736073" cy="3508153"/>
          </a:xfrm>
          <a:prstGeom prst="rect">
            <a:avLst/>
          </a:prstGeom>
          <a:solidFill>
            <a:srgbClr val="E5827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 dirty="0"/>
          </a:p>
        </p:txBody>
      </p:sp>
      <p:sp>
        <p:nvSpPr>
          <p:cNvPr id="135" name="직사각형"/>
          <p:cNvSpPr/>
          <p:nvPr/>
        </p:nvSpPr>
        <p:spPr>
          <a:xfrm>
            <a:off x="2456005" y="2007054"/>
            <a:ext cx="1736073" cy="3508153"/>
          </a:xfrm>
          <a:prstGeom prst="rect">
            <a:avLst/>
          </a:prstGeom>
          <a:solidFill>
            <a:srgbClr val="97BB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538B8-B8F4-4C18-A0B7-DED49FEF532E}"/>
              </a:ext>
            </a:extLst>
          </p:cNvPr>
          <p:cNvSpPr txBox="1"/>
          <p:nvPr/>
        </p:nvSpPr>
        <p:spPr>
          <a:xfrm>
            <a:off x="4427395" y="2921168"/>
            <a:ext cx="530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THANK</a:t>
            </a:r>
            <a:r>
              <a:rPr lang="ko-KR" altLang="en-US" sz="70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70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YOU</a:t>
            </a:r>
            <a:endParaRPr lang="ko-KR" altLang="en-US" sz="70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728E71-837F-4270-938C-7B2689053927}"/>
              </a:ext>
            </a:extLst>
          </p:cNvPr>
          <p:cNvSpPr txBox="1"/>
          <p:nvPr/>
        </p:nvSpPr>
        <p:spPr>
          <a:xfrm>
            <a:off x="6096000" y="3989119"/>
            <a:ext cx="3497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The K-company</a:t>
            </a:r>
            <a:endParaRPr lang="ko-KR" altLang="en-US" sz="15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6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EE3A5A-748D-4E76-A936-1399B0D23CD6}"/>
              </a:ext>
            </a:extLst>
          </p:cNvPr>
          <p:cNvSpPr txBox="1"/>
          <p:nvPr/>
        </p:nvSpPr>
        <p:spPr>
          <a:xfrm>
            <a:off x="351425" y="623712"/>
            <a:ext cx="3452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sz="3200" b="1" spc="-150" dirty="0">
              <a:solidFill>
                <a:srgbClr val="3E3E3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330FC1-A4A0-4312-8736-3416197918F4}"/>
              </a:ext>
            </a:extLst>
          </p:cNvPr>
          <p:cNvCxnSpPr>
            <a:cxnSpLocks/>
          </p:cNvCxnSpPr>
          <p:nvPr/>
        </p:nvCxnSpPr>
        <p:spPr>
          <a:xfrm>
            <a:off x="291370" y="2473960"/>
            <a:ext cx="3667760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346407-329F-451B-8E1A-B49038ABCC95}"/>
              </a:ext>
            </a:extLst>
          </p:cNvPr>
          <p:cNvSpPr txBox="1"/>
          <p:nvPr/>
        </p:nvSpPr>
        <p:spPr>
          <a:xfrm>
            <a:off x="291370" y="2473960"/>
            <a:ext cx="34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ko-KR" altLang="en-US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제안사 소개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A836C4-517F-4930-B7C8-A4F7B4EF7E98}"/>
              </a:ext>
            </a:extLst>
          </p:cNvPr>
          <p:cNvCxnSpPr>
            <a:cxnSpLocks/>
          </p:cNvCxnSpPr>
          <p:nvPr/>
        </p:nvCxnSpPr>
        <p:spPr>
          <a:xfrm>
            <a:off x="4172490" y="2473960"/>
            <a:ext cx="3667760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A88BE6-1E63-4721-81EC-98A3D8097ED1}"/>
              </a:ext>
            </a:extLst>
          </p:cNvPr>
          <p:cNvSpPr txBox="1"/>
          <p:nvPr/>
        </p:nvSpPr>
        <p:spPr>
          <a:xfrm>
            <a:off x="4172490" y="2473960"/>
            <a:ext cx="34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A73855D-8DAB-4DA1-9F4A-B5BB6D8DB079}"/>
              </a:ext>
            </a:extLst>
          </p:cNvPr>
          <p:cNvCxnSpPr>
            <a:cxnSpLocks/>
          </p:cNvCxnSpPr>
          <p:nvPr/>
        </p:nvCxnSpPr>
        <p:spPr>
          <a:xfrm>
            <a:off x="8053610" y="2473960"/>
            <a:ext cx="3667760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516554-9450-435F-93BB-CE37BEF85B47}"/>
              </a:ext>
            </a:extLst>
          </p:cNvPr>
          <p:cNvSpPr txBox="1"/>
          <p:nvPr/>
        </p:nvSpPr>
        <p:spPr>
          <a:xfrm>
            <a:off x="8053610" y="2473960"/>
            <a:ext cx="34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구현 방안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C57E41-2370-4D3A-82A5-2A15CABB7121}"/>
              </a:ext>
            </a:extLst>
          </p:cNvPr>
          <p:cNvCxnSpPr>
            <a:cxnSpLocks/>
          </p:cNvCxnSpPr>
          <p:nvPr/>
        </p:nvCxnSpPr>
        <p:spPr>
          <a:xfrm>
            <a:off x="8053610" y="4235086"/>
            <a:ext cx="3667760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F20273-B982-4947-8FC6-58A3FE34FA25}"/>
              </a:ext>
            </a:extLst>
          </p:cNvPr>
          <p:cNvSpPr txBox="1"/>
          <p:nvPr/>
        </p:nvSpPr>
        <p:spPr>
          <a:xfrm>
            <a:off x="8053610" y="4235086"/>
            <a:ext cx="34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 </a:t>
            </a:r>
            <a:r>
              <a:rPr lang="ko-KR" altLang="en-US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제안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826BE4D-7304-4FA1-84E3-45D465D72B8E}"/>
              </a:ext>
            </a:extLst>
          </p:cNvPr>
          <p:cNvGrpSpPr/>
          <p:nvPr/>
        </p:nvGrpSpPr>
        <p:grpSpPr>
          <a:xfrm>
            <a:off x="351425" y="2836739"/>
            <a:ext cx="5088248" cy="276999"/>
            <a:chOff x="595265" y="2751747"/>
            <a:chExt cx="5088248" cy="27699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FF19BA-2275-467A-82D2-0437BC5AB381}"/>
                </a:ext>
              </a:extLst>
            </p:cNvPr>
            <p:cNvSpPr txBox="1"/>
            <p:nvPr/>
          </p:nvSpPr>
          <p:spPr>
            <a:xfrm>
              <a:off x="595265" y="2751747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제안사 현황</a:t>
              </a:r>
              <a:endPara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5C367E-C018-41ED-B3C0-B27392AAE17B}"/>
                </a:ext>
              </a:extLst>
            </p:cNvPr>
            <p:cNvSpPr txBox="1"/>
            <p:nvPr/>
          </p:nvSpPr>
          <p:spPr>
            <a:xfrm>
              <a:off x="3962298" y="2751747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03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9EBBE1-317B-47D9-8347-B4DDD86CC9C9}"/>
              </a:ext>
            </a:extLst>
          </p:cNvPr>
          <p:cNvGrpSpPr/>
          <p:nvPr/>
        </p:nvGrpSpPr>
        <p:grpSpPr>
          <a:xfrm>
            <a:off x="4279170" y="2836739"/>
            <a:ext cx="5088248" cy="276999"/>
            <a:chOff x="595265" y="2751747"/>
            <a:chExt cx="5088248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FC4CA8-6B81-4754-A52F-192EBED473C9}"/>
                </a:ext>
              </a:extLst>
            </p:cNvPr>
            <p:cNvSpPr txBox="1"/>
            <p:nvPr/>
          </p:nvSpPr>
          <p:spPr>
            <a:xfrm>
              <a:off x="595265" y="2751747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사업 배경 및 사업 범위</a:t>
              </a:r>
              <a:endPara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97C2BD-88F2-487C-9378-2F19C8E5345B}"/>
                </a:ext>
              </a:extLst>
            </p:cNvPr>
            <p:cNvSpPr txBox="1"/>
            <p:nvPr/>
          </p:nvSpPr>
          <p:spPr>
            <a:xfrm>
              <a:off x="3962298" y="2751747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758CBA-CC8C-417B-8DE6-91C154544D4B}"/>
              </a:ext>
            </a:extLst>
          </p:cNvPr>
          <p:cNvSpPr txBox="1"/>
          <p:nvPr/>
        </p:nvSpPr>
        <p:spPr>
          <a:xfrm>
            <a:off x="4279170" y="3149742"/>
            <a:ext cx="199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추진  핵심 전략</a:t>
            </a:r>
            <a:endParaRPr lang="en-US" altLang="ko-KR" sz="1200" b="1" spc="-150" dirty="0">
              <a:solidFill>
                <a:srgbClr val="3E3E3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93FFD5-A75D-42A1-A465-2DE2AF98C101}"/>
              </a:ext>
            </a:extLst>
          </p:cNvPr>
          <p:cNvSpPr txBox="1"/>
          <p:nvPr/>
        </p:nvSpPr>
        <p:spPr>
          <a:xfrm>
            <a:off x="7646203" y="3149743"/>
            <a:ext cx="4074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E10FC1-ABC1-492B-BDCD-481E841C6904}"/>
              </a:ext>
            </a:extLst>
          </p:cNvPr>
          <p:cNvSpPr txBox="1"/>
          <p:nvPr/>
        </p:nvSpPr>
        <p:spPr>
          <a:xfrm>
            <a:off x="4279170" y="3462745"/>
            <a:ext cx="172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기대효과</a:t>
            </a:r>
            <a:endParaRPr lang="en-US" altLang="ko-KR" sz="1200" b="1" spc="-150" dirty="0">
              <a:solidFill>
                <a:srgbClr val="3E3E3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E82B11-B295-4AFD-AF2B-C7BE82668533}"/>
              </a:ext>
            </a:extLst>
          </p:cNvPr>
          <p:cNvSpPr txBox="1"/>
          <p:nvPr/>
        </p:nvSpPr>
        <p:spPr>
          <a:xfrm>
            <a:off x="7646203" y="3462746"/>
            <a:ext cx="4074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09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2A29B8E-69D6-474C-B761-7CF5EF62B26A}"/>
              </a:ext>
            </a:extLst>
          </p:cNvPr>
          <p:cNvGrpSpPr/>
          <p:nvPr/>
        </p:nvGrpSpPr>
        <p:grpSpPr>
          <a:xfrm>
            <a:off x="8160290" y="2836739"/>
            <a:ext cx="5088248" cy="276999"/>
            <a:chOff x="595265" y="2751747"/>
            <a:chExt cx="5088248" cy="27699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41ADB7F-48EC-4565-A9C0-9255D1C71099}"/>
                </a:ext>
              </a:extLst>
            </p:cNvPr>
            <p:cNvSpPr txBox="1"/>
            <p:nvPr/>
          </p:nvSpPr>
          <p:spPr>
            <a:xfrm>
              <a:off x="595265" y="2751747"/>
              <a:ext cx="2049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시스템 구축 방안</a:t>
              </a:r>
              <a:endPara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B7FDAF-369C-4437-941D-334B7039C0E7}"/>
                </a:ext>
              </a:extLst>
            </p:cNvPr>
            <p:cNvSpPr txBox="1"/>
            <p:nvPr/>
          </p:nvSpPr>
          <p:spPr>
            <a:xfrm>
              <a:off x="3962298" y="2751747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5370551-AE63-467D-AA7D-03390A81D9AF}"/>
              </a:ext>
            </a:extLst>
          </p:cNvPr>
          <p:cNvGrpSpPr/>
          <p:nvPr/>
        </p:nvGrpSpPr>
        <p:grpSpPr>
          <a:xfrm>
            <a:off x="8160290" y="3149742"/>
            <a:ext cx="5088248" cy="276999"/>
            <a:chOff x="595265" y="3064750"/>
            <a:chExt cx="5088248" cy="27699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7D7B65-4FB9-43E4-B453-EF1C14A044E6}"/>
                </a:ext>
              </a:extLst>
            </p:cNvPr>
            <p:cNvSpPr txBox="1"/>
            <p:nvPr/>
          </p:nvSpPr>
          <p:spPr>
            <a:xfrm>
              <a:off x="595265" y="3064750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서비스 구축 방안</a:t>
              </a:r>
              <a:endPara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C8DED7F-A43C-4DC8-BAEC-70D4661D5AF2}"/>
                </a:ext>
              </a:extLst>
            </p:cNvPr>
            <p:cNvSpPr txBox="1"/>
            <p:nvPr/>
          </p:nvSpPr>
          <p:spPr>
            <a:xfrm>
              <a:off x="3962298" y="3064750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11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69E302-05C0-4B5E-A6C4-EB7A0AC32E71}"/>
              </a:ext>
            </a:extLst>
          </p:cNvPr>
          <p:cNvGrpSpPr/>
          <p:nvPr/>
        </p:nvGrpSpPr>
        <p:grpSpPr>
          <a:xfrm>
            <a:off x="8160290" y="4608290"/>
            <a:ext cx="5088248" cy="276999"/>
            <a:chOff x="595265" y="2751747"/>
            <a:chExt cx="5088248" cy="276999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69A452-D91D-4718-AEB6-416E87CC54EA}"/>
                </a:ext>
              </a:extLst>
            </p:cNvPr>
            <p:cNvSpPr txBox="1"/>
            <p:nvPr/>
          </p:nvSpPr>
          <p:spPr>
            <a:xfrm>
              <a:off x="595265" y="2751747"/>
              <a:ext cx="1868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 사항</a:t>
              </a:r>
              <a:endPara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F35D1DA-6815-4533-823C-67B6A4AA3B05}"/>
                </a:ext>
              </a:extLst>
            </p:cNvPr>
            <p:cNvSpPr txBox="1"/>
            <p:nvPr/>
          </p:nvSpPr>
          <p:spPr>
            <a:xfrm>
              <a:off x="3962298" y="2751747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13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5F966D-0B7D-4F13-9201-C035B2C546BA}"/>
              </a:ext>
            </a:extLst>
          </p:cNvPr>
          <p:cNvGrpSpPr/>
          <p:nvPr/>
        </p:nvGrpSpPr>
        <p:grpSpPr>
          <a:xfrm>
            <a:off x="10608739" y="143448"/>
            <a:ext cx="1448994" cy="569387"/>
            <a:chOff x="10699135" y="196455"/>
            <a:chExt cx="1448994" cy="569387"/>
          </a:xfrm>
        </p:grpSpPr>
        <p:sp>
          <p:nvSpPr>
            <p:cNvPr id="41" name="TextBox 40">
              <a:hlinkClick r:id="rId2" action="ppaction://hlinkfile"/>
              <a:extLst>
                <a:ext uri="{FF2B5EF4-FFF2-40B4-BE49-F238E27FC236}">
                  <a16:creationId xmlns:a16="http://schemas.microsoft.com/office/drawing/2014/main" id="{2A5FF05D-6852-4FC3-B056-99CD4A902DB4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42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21B016A-C890-4A1E-81AB-89D57A505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A6D36C-ABF4-42AF-B348-E5C733B72CD4}"/>
              </a:ext>
            </a:extLst>
          </p:cNvPr>
          <p:cNvGrpSpPr/>
          <p:nvPr/>
        </p:nvGrpSpPr>
        <p:grpSpPr>
          <a:xfrm>
            <a:off x="8160290" y="3426741"/>
            <a:ext cx="5088248" cy="276999"/>
            <a:chOff x="595265" y="3064750"/>
            <a:chExt cx="5088248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CE4AC6-21E8-499E-A17E-A2EE50743AFD}"/>
                </a:ext>
              </a:extLst>
            </p:cNvPr>
            <p:cNvSpPr txBox="1"/>
            <p:nvPr/>
          </p:nvSpPr>
          <p:spPr>
            <a:xfrm>
              <a:off x="595265" y="3064750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인프라 구성도</a:t>
              </a:r>
              <a:endParaRPr lang="en-US" altLang="ko-KR" sz="1200" b="1" spc="-150" dirty="0">
                <a:solidFill>
                  <a:srgbClr val="3E3E3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AFEEBF-7C80-439E-9623-91DE05FE271E}"/>
                </a:ext>
              </a:extLst>
            </p:cNvPr>
            <p:cNvSpPr txBox="1"/>
            <p:nvPr/>
          </p:nvSpPr>
          <p:spPr>
            <a:xfrm>
              <a:off x="3962298" y="3064750"/>
              <a:ext cx="172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3E3E3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89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A285C42-BBC9-46D4-BAAA-6AF4F07DB01F}"/>
              </a:ext>
            </a:extLst>
          </p:cNvPr>
          <p:cNvSpPr/>
          <p:nvPr/>
        </p:nvSpPr>
        <p:spPr>
          <a:xfrm>
            <a:off x="6142760" y="1974673"/>
            <a:ext cx="5978525" cy="2154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127000" dir="13500000" algn="tl" rotWithShape="0">
              <a:srgbClr val="ACB0C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9C0AF60-FD60-43E4-829B-77D9D504A28C}"/>
              </a:ext>
            </a:extLst>
          </p:cNvPr>
          <p:cNvSpPr/>
          <p:nvPr/>
        </p:nvSpPr>
        <p:spPr>
          <a:xfrm>
            <a:off x="6142760" y="1974673"/>
            <a:ext cx="5978525" cy="2154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27000" dir="2700000" algn="r" rotWithShape="0">
              <a:srgbClr val="FFFFFF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6F686D3-9B17-47E7-9F42-5AB1A5DF7E65}"/>
              </a:ext>
            </a:extLst>
          </p:cNvPr>
          <p:cNvGrpSpPr/>
          <p:nvPr/>
        </p:nvGrpSpPr>
        <p:grpSpPr>
          <a:xfrm>
            <a:off x="6142760" y="4210523"/>
            <a:ext cx="5978525" cy="2485622"/>
            <a:chOff x="6695581" y="3737815"/>
            <a:chExt cx="2199190" cy="1477328"/>
          </a:xfrm>
          <a:solidFill>
            <a:schemeClr val="bg1"/>
          </a:solidFill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FA2F14-A2CD-4E25-BC6C-6A990F83FBEF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127000" dir="13500000" algn="tl" rotWithShape="0">
                <a:srgbClr val="ACB0C0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2BE5B27-9334-43E9-B956-B13100C8A7CF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127000" dir="2700000" algn="r" rotWithShape="0">
                <a:srgbClr val="FFFFF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5EC863C-687D-4435-89EA-086FEBA61F7B}"/>
              </a:ext>
            </a:extLst>
          </p:cNvPr>
          <p:cNvGrpSpPr/>
          <p:nvPr/>
        </p:nvGrpSpPr>
        <p:grpSpPr>
          <a:xfrm>
            <a:off x="218721" y="1974673"/>
            <a:ext cx="5687686" cy="4730928"/>
            <a:chOff x="6695581" y="3737815"/>
            <a:chExt cx="2199190" cy="1477328"/>
          </a:xfrm>
          <a:solidFill>
            <a:schemeClr val="bg1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172B456-C358-4589-9990-93402146786C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127000" dir="13500000" algn="tl" rotWithShape="0">
                <a:srgbClr val="ACB0C0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AEF748F-49C2-4CDE-9F01-396F9FF96B5F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127000" dir="2700000" algn="r" rotWithShape="0">
                <a:srgbClr val="FFFFF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562313F-AB0B-4BF6-A0D3-B080AC0DAFC6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ACD48E-5B81-46EC-8328-EF2E651B65F2}"/>
              </a:ext>
            </a:extLst>
          </p:cNvPr>
          <p:cNvCxnSpPr>
            <a:cxnSpLocks/>
          </p:cNvCxnSpPr>
          <p:nvPr/>
        </p:nvCxnSpPr>
        <p:spPr>
          <a:xfrm>
            <a:off x="715714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EE14FBD6-8913-4B67-984E-07B4C3C4E027}"/>
              </a:ext>
            </a:extLst>
          </p:cNvPr>
          <p:cNvSpPr txBox="1"/>
          <p:nvPr/>
        </p:nvSpPr>
        <p:spPr>
          <a:xfrm>
            <a:off x="7075363" y="810833"/>
            <a:ext cx="766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 현황</a:t>
            </a:r>
            <a:endParaRPr lang="en-US" altLang="ko-KR" sz="11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E98807A-FB2C-411A-8F05-341F5404DC11}"/>
              </a:ext>
            </a:extLst>
          </p:cNvPr>
          <p:cNvGrpSpPr/>
          <p:nvPr/>
        </p:nvGrpSpPr>
        <p:grpSpPr>
          <a:xfrm>
            <a:off x="8296190" y="550038"/>
            <a:ext cx="1188687" cy="276999"/>
            <a:chOff x="6883633" y="675894"/>
            <a:chExt cx="1188687" cy="27699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BD2FFD8-3317-4835-A8E6-078DF74646A8}"/>
                </a:ext>
              </a:extLst>
            </p:cNvPr>
            <p:cNvSpPr txBox="1"/>
            <p:nvPr/>
          </p:nvSpPr>
          <p:spPr>
            <a:xfrm>
              <a:off x="688363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제안 개요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F931EAB8-D3F0-4462-8D70-63CAB6E9EC25}"/>
                </a:ext>
              </a:extLst>
            </p:cNvPr>
            <p:cNvCxnSpPr>
              <a:cxnSpLocks/>
            </p:cNvCxnSpPr>
            <p:nvPr/>
          </p:nvCxnSpPr>
          <p:spPr>
            <a:xfrm>
              <a:off x="696554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6EF551-5CC7-4E4C-9031-2780DFC32093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58C7E22-9B21-48A5-821B-BD2B9C8FCCDF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0F9DE1A3-FAF3-4E59-BFEF-6A9491C7EB83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AB5CA24-D8A2-4688-A5E1-B4B30A39EE60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15E616-4CC8-4F29-A8C4-B9D946B7AFC2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85F33E8C-C2B0-444B-BA2E-0DD9A08BA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D09CA5-D31A-415E-9FFE-E938DEB93C9A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BB1F03-7CE4-4E95-8E1D-06B52041DD73}"/>
              </a:ext>
            </a:extLst>
          </p:cNvPr>
          <p:cNvSpPr txBox="1"/>
          <p:nvPr/>
        </p:nvSpPr>
        <p:spPr>
          <a:xfrm>
            <a:off x="616777" y="2111086"/>
            <a:ext cx="222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일반 현황</a:t>
            </a:r>
            <a:endParaRPr lang="en-US" altLang="ko-KR" sz="24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9991900-060E-4340-9FC4-93572D8EE54E}"/>
              </a:ext>
            </a:extLst>
          </p:cNvPr>
          <p:cNvSpPr/>
          <p:nvPr/>
        </p:nvSpPr>
        <p:spPr>
          <a:xfrm>
            <a:off x="529414" y="2175413"/>
            <a:ext cx="95734" cy="333012"/>
          </a:xfrm>
          <a:prstGeom prst="rect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E76AB4-8DAF-4C8C-833C-45E114AD5956}"/>
              </a:ext>
            </a:extLst>
          </p:cNvPr>
          <p:cNvSpPr txBox="1"/>
          <p:nvPr/>
        </p:nvSpPr>
        <p:spPr>
          <a:xfrm>
            <a:off x="424574" y="2578924"/>
            <a:ext cx="554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글로벌 최고 수준의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ICT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전문성과 국내외 네트워크 자산을 바탕으로 국내 사업을 이끌고 있고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글로벌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ICT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리더로서 지속 가능한 경영을 선도하고 있습니다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FFB35-5A74-4E22-90E9-6CCD0E683F05}"/>
              </a:ext>
            </a:extLst>
          </p:cNvPr>
          <p:cNvSpPr txBox="1"/>
          <p:nvPr/>
        </p:nvSpPr>
        <p:spPr>
          <a:xfrm>
            <a:off x="417569" y="3294420"/>
            <a:ext cx="9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회사명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EE36B1-F2D4-4AFA-93DB-1EC8A347D060}"/>
              </a:ext>
            </a:extLst>
          </p:cNvPr>
          <p:cNvSpPr txBox="1"/>
          <p:nvPr/>
        </p:nvSpPr>
        <p:spPr>
          <a:xfrm>
            <a:off x="1589738" y="3310170"/>
            <a:ext cx="186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 - Company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D681FA-AA48-480A-B7C0-ACA722799FE1}"/>
              </a:ext>
            </a:extLst>
          </p:cNvPr>
          <p:cNvSpPr txBox="1"/>
          <p:nvPr/>
        </p:nvSpPr>
        <p:spPr>
          <a:xfrm>
            <a:off x="417569" y="3706567"/>
            <a:ext cx="9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6B6EBA-DAF2-4A86-871A-CE419BC2DD9A}"/>
              </a:ext>
            </a:extLst>
          </p:cNvPr>
          <p:cNvSpPr txBox="1"/>
          <p:nvPr/>
        </p:nvSpPr>
        <p:spPr>
          <a:xfrm>
            <a:off x="1589738" y="3727113"/>
            <a:ext cx="2228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경기도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성남시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0000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9D4F0D-8D12-4283-9FC6-2B6235651C12}"/>
              </a:ext>
            </a:extLst>
          </p:cNvPr>
          <p:cNvSpPr txBox="1"/>
          <p:nvPr/>
        </p:nvSpPr>
        <p:spPr>
          <a:xfrm>
            <a:off x="417569" y="4118714"/>
            <a:ext cx="9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전화번호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8C9378-8A1C-4365-B015-505A20750E70}"/>
              </a:ext>
            </a:extLst>
          </p:cNvPr>
          <p:cNvSpPr txBox="1"/>
          <p:nvPr/>
        </p:nvSpPr>
        <p:spPr>
          <a:xfrm>
            <a:off x="417569" y="4566914"/>
            <a:ext cx="9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분야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11DEE25-4350-4122-A05E-0AB2A7FF4AC1}"/>
              </a:ext>
            </a:extLst>
          </p:cNvPr>
          <p:cNvSpPr txBox="1"/>
          <p:nvPr/>
        </p:nvSpPr>
        <p:spPr>
          <a:xfrm>
            <a:off x="417569" y="5016348"/>
            <a:ext cx="9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설립 년도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8FC54D-6155-42A6-B709-E59079BF75C7}"/>
              </a:ext>
            </a:extLst>
          </p:cNvPr>
          <p:cNvSpPr txBox="1"/>
          <p:nvPr/>
        </p:nvSpPr>
        <p:spPr>
          <a:xfrm>
            <a:off x="417569" y="5428495"/>
            <a:ext cx="94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 분야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기간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63C065-F768-4463-B7FF-401AF9460F0C}"/>
              </a:ext>
            </a:extLst>
          </p:cNvPr>
          <p:cNvSpPr txBox="1"/>
          <p:nvPr/>
        </p:nvSpPr>
        <p:spPr>
          <a:xfrm>
            <a:off x="3161235" y="3294420"/>
            <a:ext cx="9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대표자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E759E4-195F-4DEF-8A45-526B7D4C9BAD}"/>
              </a:ext>
            </a:extLst>
          </p:cNvPr>
          <p:cNvSpPr txBox="1"/>
          <p:nvPr/>
        </p:nvSpPr>
        <p:spPr>
          <a:xfrm>
            <a:off x="6429934" y="2111086"/>
            <a:ext cx="222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연혁</a:t>
            </a:r>
            <a:endParaRPr lang="en-US" altLang="ko-KR" sz="24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2FB062F-353A-42DF-9B76-6A8011E2E789}"/>
              </a:ext>
            </a:extLst>
          </p:cNvPr>
          <p:cNvSpPr/>
          <p:nvPr/>
        </p:nvSpPr>
        <p:spPr>
          <a:xfrm>
            <a:off x="6301714" y="2175413"/>
            <a:ext cx="95734" cy="333012"/>
          </a:xfrm>
          <a:prstGeom prst="rect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593B16-A33E-4177-9A2F-1CEBB908EBCC}"/>
              </a:ext>
            </a:extLst>
          </p:cNvPr>
          <p:cNvSpPr txBox="1"/>
          <p:nvPr/>
        </p:nvSpPr>
        <p:spPr>
          <a:xfrm>
            <a:off x="6429934" y="4205115"/>
            <a:ext cx="222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국내</a:t>
            </a:r>
            <a:r>
              <a:rPr lang="en-US" altLang="ko-KR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 인증</a:t>
            </a:r>
            <a:r>
              <a:rPr lang="en-US" altLang="ko-KR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수상</a:t>
            </a:r>
            <a:endParaRPr lang="en-US" altLang="ko-KR" sz="24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02C0AE-CC86-49F4-B2C3-76CDC571F50E}"/>
              </a:ext>
            </a:extLst>
          </p:cNvPr>
          <p:cNvSpPr/>
          <p:nvPr/>
        </p:nvSpPr>
        <p:spPr>
          <a:xfrm>
            <a:off x="6301714" y="4269442"/>
            <a:ext cx="95734" cy="333012"/>
          </a:xfrm>
          <a:prstGeom prst="rect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8FDA16-C262-4490-A68B-C5A7B0CD6E60}"/>
              </a:ext>
            </a:extLst>
          </p:cNvPr>
          <p:cNvSpPr txBox="1"/>
          <p:nvPr/>
        </p:nvSpPr>
        <p:spPr>
          <a:xfrm>
            <a:off x="135470" y="6117644"/>
            <a:ext cx="15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보유 인력 현황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70AD62-9F40-4B59-993C-9A86893A8CF7}"/>
              </a:ext>
            </a:extLst>
          </p:cNvPr>
          <p:cNvSpPr txBox="1"/>
          <p:nvPr/>
        </p:nvSpPr>
        <p:spPr>
          <a:xfrm>
            <a:off x="1589738" y="4138349"/>
            <a:ext cx="2228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031-000-0000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0EB722B-2EE5-4189-B740-E127FFF7D3AA}"/>
              </a:ext>
            </a:extLst>
          </p:cNvPr>
          <p:cNvSpPr txBox="1"/>
          <p:nvPr/>
        </p:nvSpPr>
        <p:spPr>
          <a:xfrm>
            <a:off x="1589738" y="4487650"/>
            <a:ext cx="373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유무선통신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통합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부가통신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6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IDC/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클라우드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공공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IT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인프라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융합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ICT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7C2CCD9-6C36-4A2F-8E49-7E3AD26E9ECA}"/>
              </a:ext>
            </a:extLst>
          </p:cNvPr>
          <p:cNvSpPr txBox="1"/>
          <p:nvPr/>
        </p:nvSpPr>
        <p:spPr>
          <a:xfrm>
            <a:off x="1589738" y="5031737"/>
            <a:ext cx="4669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19XX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XX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endParaRPr lang="en-US" altLang="ko-KR" sz="16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666A8A-6553-4121-B281-7647A2FE4A30}"/>
              </a:ext>
            </a:extLst>
          </p:cNvPr>
          <p:cNvSpPr txBox="1"/>
          <p:nvPr/>
        </p:nvSpPr>
        <p:spPr>
          <a:xfrm>
            <a:off x="1589738" y="5558169"/>
            <a:ext cx="4669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19XX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XX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 2022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(XX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 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8D8F1-5869-4F11-B72F-6E3C574A11D3}"/>
              </a:ext>
            </a:extLst>
          </p:cNvPr>
          <p:cNvSpPr txBox="1"/>
          <p:nvPr/>
        </p:nvSpPr>
        <p:spPr>
          <a:xfrm>
            <a:off x="1589738" y="6133033"/>
            <a:ext cx="4669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OOO </a:t>
            </a:r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명</a:t>
            </a:r>
            <a:endParaRPr lang="en-US" altLang="ko-KR" sz="16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E60B33F-39C8-4521-A46A-DA9E9FA3D248}"/>
              </a:ext>
            </a:extLst>
          </p:cNvPr>
          <p:cNvCxnSpPr>
            <a:cxnSpLocks/>
          </p:cNvCxnSpPr>
          <p:nvPr/>
        </p:nvCxnSpPr>
        <p:spPr>
          <a:xfrm>
            <a:off x="6883129" y="3036478"/>
            <a:ext cx="4126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83CB6A-B899-4CF0-9D57-4B42640AF551}"/>
              </a:ext>
            </a:extLst>
          </p:cNvPr>
          <p:cNvSpPr/>
          <p:nvPr/>
        </p:nvSpPr>
        <p:spPr>
          <a:xfrm>
            <a:off x="6838638" y="2936019"/>
            <a:ext cx="200918" cy="200918"/>
          </a:xfrm>
          <a:prstGeom prst="ellipse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75171B-F38C-40FF-BADE-77321CC7017C}"/>
              </a:ext>
            </a:extLst>
          </p:cNvPr>
          <p:cNvSpPr/>
          <p:nvPr/>
        </p:nvSpPr>
        <p:spPr>
          <a:xfrm>
            <a:off x="8832501" y="2936019"/>
            <a:ext cx="200918" cy="200918"/>
          </a:xfrm>
          <a:prstGeom prst="ellipse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7E6DDCE-6816-4AFC-AD8D-A2E4879D0534}"/>
              </a:ext>
            </a:extLst>
          </p:cNvPr>
          <p:cNvSpPr/>
          <p:nvPr/>
        </p:nvSpPr>
        <p:spPr>
          <a:xfrm>
            <a:off x="10826364" y="2936019"/>
            <a:ext cx="200918" cy="200918"/>
          </a:xfrm>
          <a:prstGeom prst="ellipse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4C169F-B6EC-48AE-A4E0-31AEFDA46039}"/>
              </a:ext>
            </a:extLst>
          </p:cNvPr>
          <p:cNvSpPr txBox="1"/>
          <p:nvPr/>
        </p:nvSpPr>
        <p:spPr>
          <a:xfrm>
            <a:off x="5824790" y="2562632"/>
            <a:ext cx="22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20XX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ED3D56-1142-4102-8DBA-F4AC321DB396}"/>
              </a:ext>
            </a:extLst>
          </p:cNvPr>
          <p:cNvSpPr txBox="1"/>
          <p:nvPr/>
        </p:nvSpPr>
        <p:spPr>
          <a:xfrm>
            <a:off x="7795702" y="2562632"/>
            <a:ext cx="22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20XX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E78FA0-2248-455A-9347-9959B5C178C9}"/>
              </a:ext>
            </a:extLst>
          </p:cNvPr>
          <p:cNvSpPr txBox="1"/>
          <p:nvPr/>
        </p:nvSpPr>
        <p:spPr>
          <a:xfrm>
            <a:off x="9796342" y="2562632"/>
            <a:ext cx="22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20XX</a:t>
            </a:r>
          </a:p>
        </p:txBody>
      </p:sp>
      <p:sp>
        <p:nvSpPr>
          <p:cNvPr id="111" name="TextBox 5">
            <a:extLst>
              <a:ext uri="{FF2B5EF4-FFF2-40B4-BE49-F238E27FC236}">
                <a16:creationId xmlns:a16="http://schemas.microsoft.com/office/drawing/2014/main" id="{9F38CB5C-7201-4D3C-A962-F3BCD79AF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17" y="3237818"/>
            <a:ext cx="1830769" cy="69249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6350"/>
              <a:bevelB w="0" h="0"/>
            </a:sp3d>
          </a:bodyPr>
          <a:lstStyle>
            <a:defPPr>
              <a:defRPr lang="ko-KR"/>
            </a:defPPr>
            <a:lvl1pPr marL="113156" indent="-113156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1pPr>
            <a:lvl2pPr marL="114300" lvl="1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2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XX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통신망 수주 런칭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OO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센터 구축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OO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전용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IoT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기기 개발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OO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클라우드 인프라 구축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" name="TextBox 5">
            <a:extLst>
              <a:ext uri="{FF2B5EF4-FFF2-40B4-BE49-F238E27FC236}">
                <a16:creationId xmlns:a16="http://schemas.microsoft.com/office/drawing/2014/main" id="{485E8337-6302-4D18-9F8F-261DAC994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081" y="3237818"/>
            <a:ext cx="1830769" cy="69249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6350"/>
              <a:bevelB w="0" h="0"/>
            </a:sp3d>
          </a:bodyPr>
          <a:lstStyle>
            <a:defPPr>
              <a:defRPr lang="ko-KR"/>
            </a:defPPr>
            <a:lvl1pPr marL="113156" indent="-113156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1pPr>
            <a:lvl2pPr marL="114300" lvl="1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2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OOO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기반 신규 사업 런칭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XX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기반 서비스 출시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OO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플랫폼 구축 사업참여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XX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패키지 출시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3" name="TextBox 5">
            <a:extLst>
              <a:ext uri="{FF2B5EF4-FFF2-40B4-BE49-F238E27FC236}">
                <a16:creationId xmlns:a16="http://schemas.microsoft.com/office/drawing/2014/main" id="{A0DDF4B1-D43A-4C4D-B2D8-FF0922732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7612" y="3237818"/>
            <a:ext cx="2155818" cy="69249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6350"/>
              <a:bevelB w="0" h="0"/>
            </a:sp3d>
          </a:bodyPr>
          <a:lstStyle>
            <a:defPPr>
              <a:defRPr lang="ko-KR"/>
            </a:defPPr>
            <a:lvl1pPr marL="113156" indent="-113156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1pPr>
            <a:lvl2pPr marL="114300" lvl="1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2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OO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기업 </a:t>
            </a:r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마이데이터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사업 진행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XX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기반 </a:t>
            </a:r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플래폼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구축 및 제공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DD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사업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A,B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사업 전체 수주</a:t>
            </a: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endParaRPr lang="en-US" altLang="ko-KR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D29C07CB-0333-4585-B2D5-55357EBA1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93" y="4966779"/>
            <a:ext cx="654812" cy="909461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EA1F208-07CC-4C60-912C-28705BA51750}"/>
              </a:ext>
            </a:extLst>
          </p:cNvPr>
          <p:cNvSpPr txBox="1"/>
          <p:nvPr/>
        </p:nvSpPr>
        <p:spPr>
          <a:xfrm>
            <a:off x="6106004" y="6097709"/>
            <a:ext cx="177283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수상명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혁신상</a:t>
            </a:r>
            <a:endParaRPr lang="en-US" altLang="ko-KR" sz="11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평가기관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소비자 기술 협회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2CD0A90-9F23-4082-81F4-AA03ABA86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07" y="4889951"/>
            <a:ext cx="1063117" cy="1063117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D330CC8A-B7CA-4ED2-B484-0578E966C535}"/>
              </a:ext>
            </a:extLst>
          </p:cNvPr>
          <p:cNvSpPr txBox="1"/>
          <p:nvPr/>
        </p:nvSpPr>
        <p:spPr>
          <a:xfrm>
            <a:off x="7760716" y="6111632"/>
            <a:ext cx="12058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수상명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:E-health</a:t>
            </a:r>
          </a:p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평가기관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ITU</a:t>
            </a:r>
            <a:endParaRPr lang="ko-KR" altLang="en-US" sz="11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16AEFCC-7E5A-470E-B7FD-7E3BA4953492}"/>
              </a:ext>
            </a:extLst>
          </p:cNvPr>
          <p:cNvGrpSpPr/>
          <p:nvPr/>
        </p:nvGrpSpPr>
        <p:grpSpPr>
          <a:xfrm>
            <a:off x="9272091" y="5091989"/>
            <a:ext cx="1171964" cy="659041"/>
            <a:chOff x="6586581" y="5129545"/>
            <a:chExt cx="1311689" cy="737614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E3FB783-02BA-4009-A421-28005D36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81" y="5129545"/>
              <a:ext cx="574947" cy="73761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F7F622A-E82C-4A01-BA07-477D04F04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46" y="5232446"/>
              <a:ext cx="815924" cy="490775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8D72C4F3-0F78-40F0-9A2B-240DB264400B}"/>
              </a:ext>
            </a:extLst>
          </p:cNvPr>
          <p:cNvSpPr txBox="1"/>
          <p:nvPr/>
        </p:nvSpPr>
        <p:spPr>
          <a:xfrm>
            <a:off x="8971656" y="6111432"/>
            <a:ext cx="177283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수상명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금융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통신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1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평가기관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산업정책 연구원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282F366-F6FA-4687-A019-5234A6790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338" y="5141072"/>
            <a:ext cx="1093400" cy="56087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17EE819-1E55-46F1-8C6D-0025DCD0DFAC}"/>
              </a:ext>
            </a:extLst>
          </p:cNvPr>
          <p:cNvSpPr txBox="1"/>
          <p:nvPr/>
        </p:nvSpPr>
        <p:spPr>
          <a:xfrm>
            <a:off x="10749532" y="6125485"/>
            <a:ext cx="150501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수상명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커뮤니케이션</a:t>
            </a:r>
            <a:endParaRPr lang="en-US" altLang="ko-KR" sz="11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·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평가기관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IF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C75BA77-4F76-4017-A14A-2EE3CA9C03EA}"/>
              </a:ext>
            </a:extLst>
          </p:cNvPr>
          <p:cNvSpPr txBox="1"/>
          <p:nvPr/>
        </p:nvSpPr>
        <p:spPr>
          <a:xfrm>
            <a:off x="4320072" y="3310170"/>
            <a:ext cx="186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 범 수</a:t>
            </a:r>
            <a:endParaRPr lang="en-US" altLang="ko-KR" sz="16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8077395-1761-49A1-BF69-833C6A1884D8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102" name="TextBox 101">
              <a:hlinkClick r:id="rId7" action="ppaction://hlinkfile"/>
              <a:extLst>
                <a:ext uri="{FF2B5EF4-FFF2-40B4-BE49-F238E27FC236}">
                  <a16:creationId xmlns:a16="http://schemas.microsoft.com/office/drawing/2014/main" id="{A5EF1A9D-51D3-47D0-9A7D-91329A220333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104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72762674-236B-4BFA-80D2-5364D70B6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AFB3415A-0582-40B3-9F11-D95B14C10443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2C9C5D-0EBB-4F16-A22E-887F195C695D}"/>
              </a:ext>
            </a:extLst>
          </p:cNvPr>
          <p:cNvSpPr txBox="1"/>
          <p:nvPr/>
        </p:nvSpPr>
        <p:spPr>
          <a:xfrm>
            <a:off x="1220240" y="1368105"/>
            <a:ext cx="1118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글로벌 최고 수준의 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ICT 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전문성과 유사 서비스 수행 경험 및 사업 관련 국내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 인증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수상 보유  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E5A1D2-36A3-48C4-B273-D81A0E9EF934}"/>
              </a:ext>
            </a:extLst>
          </p:cNvPr>
          <p:cNvSpPr txBox="1"/>
          <p:nvPr/>
        </p:nvSpPr>
        <p:spPr>
          <a:xfrm>
            <a:off x="1220240" y="1078387"/>
            <a:ext cx="1589724" cy="40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현황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D613C-3ECF-4E88-8A42-03EB1875DCCD}"/>
              </a:ext>
            </a:extLst>
          </p:cNvPr>
          <p:cNvCxnSpPr>
            <a:cxnSpLocks/>
          </p:cNvCxnSpPr>
          <p:nvPr/>
        </p:nvCxnSpPr>
        <p:spPr>
          <a:xfrm flipH="1">
            <a:off x="1589738" y="3252486"/>
            <a:ext cx="7568" cy="3303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53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3562313F-AB0B-4BF6-A0D3-B080AC0DAFC6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ACD48E-5B81-46EC-8328-EF2E651B65F2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BD2FFD8-3317-4835-A8E6-078DF74646A8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6EF551-5CC7-4E4C-9031-2780DFC32093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58C7E22-9B21-48A5-821B-BD2B9C8FCCDF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0F9DE1A3-FAF3-4E59-BFEF-6A9491C7EB83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AB5CA24-D8A2-4688-A5E1-B4B30A39EE60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15E616-4CC8-4F29-A8C4-B9D946B7AFC2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85F33E8C-C2B0-444B-BA2E-0DD9A08BA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13A49F-D450-4755-90EB-1F994AFEE8CF}"/>
              </a:ext>
            </a:extLst>
          </p:cNvPr>
          <p:cNvSpPr txBox="1"/>
          <p:nvPr/>
        </p:nvSpPr>
        <p:spPr>
          <a:xfrm>
            <a:off x="8316344" y="810517"/>
            <a:ext cx="124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배경 및 사업 범위</a:t>
            </a:r>
            <a:endParaRPr lang="en-US" altLang="ko-KR" sz="11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053AAC2-B768-4DD4-A9CE-BA624F14B699}"/>
              </a:ext>
            </a:extLst>
          </p:cNvPr>
          <p:cNvCxnSpPr>
            <a:cxnSpLocks/>
          </p:cNvCxnSpPr>
          <p:nvPr/>
        </p:nvCxnSpPr>
        <p:spPr>
          <a:xfrm>
            <a:off x="838650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AB7960B-C04B-4E1F-89E6-5F580C4883E2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C403581-805C-4EE7-B44D-FB11EE44B4D4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80" name="TextBox 79">
              <a:hlinkClick r:id="rId2" action="ppaction://hlinkfile"/>
              <a:extLst>
                <a:ext uri="{FF2B5EF4-FFF2-40B4-BE49-F238E27FC236}">
                  <a16:creationId xmlns:a16="http://schemas.microsoft.com/office/drawing/2014/main" id="{E1B3451F-F4E6-4582-B472-4E85BD6DEA04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81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4B202358-78CD-44F1-AB57-D7DB100C8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91EF0B4-3448-41C7-81CE-AE1D8EECC061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E4960A-9CFB-46DF-83B2-6D696D148055}"/>
              </a:ext>
            </a:extLst>
          </p:cNvPr>
          <p:cNvSpPr txBox="1"/>
          <p:nvPr/>
        </p:nvSpPr>
        <p:spPr>
          <a:xfrm>
            <a:off x="1220239" y="1078387"/>
            <a:ext cx="2761703" cy="40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배경 및 사업 범위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9F9951B-C16C-431C-BA6E-A9D88C4C74C3}"/>
              </a:ext>
            </a:extLst>
          </p:cNvPr>
          <p:cNvGrpSpPr/>
          <p:nvPr/>
        </p:nvGrpSpPr>
        <p:grpSpPr>
          <a:xfrm>
            <a:off x="218721" y="1974673"/>
            <a:ext cx="5687686" cy="4730928"/>
            <a:chOff x="6695581" y="3737815"/>
            <a:chExt cx="2199190" cy="1477328"/>
          </a:xfrm>
          <a:solidFill>
            <a:schemeClr val="bg1"/>
          </a:solidFill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F0FAD61-6C4C-4400-A648-49EEE6466633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127000" dir="13500000" algn="tl" rotWithShape="0">
                <a:srgbClr val="ACB0C0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29202FE-BE62-4C76-8F40-677C02386642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127000" dir="2700000" algn="r" rotWithShape="0">
                <a:srgbClr val="FFFFF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7D7F299-EAB8-4189-A3DE-B418357764B1}"/>
              </a:ext>
            </a:extLst>
          </p:cNvPr>
          <p:cNvGrpSpPr/>
          <p:nvPr/>
        </p:nvGrpSpPr>
        <p:grpSpPr>
          <a:xfrm>
            <a:off x="6182506" y="1974673"/>
            <a:ext cx="5687686" cy="4730928"/>
            <a:chOff x="6695581" y="3737815"/>
            <a:chExt cx="2199190" cy="1477328"/>
          </a:xfrm>
          <a:solidFill>
            <a:schemeClr val="bg1"/>
          </a:solidFill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95DF874-C05A-416D-8941-085F9E4F9BB0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127000" dir="13500000" algn="tl" rotWithShape="0">
                <a:srgbClr val="ACB0C0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04FCB44-1BD2-4441-99F7-99856B181073}"/>
                </a:ext>
              </a:extLst>
            </p:cNvPr>
            <p:cNvSpPr/>
            <p:nvPr/>
          </p:nvSpPr>
          <p:spPr>
            <a:xfrm>
              <a:off x="6695581" y="3737815"/>
              <a:ext cx="2199190" cy="1477328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127000" dir="2700000" algn="r" rotWithShape="0">
                <a:srgbClr val="FFFFFF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A3CFDC8-D9BE-4E5B-8531-CB0D138B6C75}"/>
              </a:ext>
            </a:extLst>
          </p:cNvPr>
          <p:cNvSpPr txBox="1"/>
          <p:nvPr/>
        </p:nvSpPr>
        <p:spPr>
          <a:xfrm>
            <a:off x="616777" y="2111086"/>
            <a:ext cx="222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배경</a:t>
            </a:r>
            <a:endParaRPr lang="en-US" altLang="ko-KR" sz="24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E64535D-E22C-4860-8C5B-CC7657DB741B}"/>
              </a:ext>
            </a:extLst>
          </p:cNvPr>
          <p:cNvSpPr/>
          <p:nvPr/>
        </p:nvSpPr>
        <p:spPr>
          <a:xfrm>
            <a:off x="529414" y="2175413"/>
            <a:ext cx="95734" cy="333012"/>
          </a:xfrm>
          <a:prstGeom prst="rect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FC9454-16A1-4E4F-89E6-CAF6EA03A34B}"/>
              </a:ext>
            </a:extLst>
          </p:cNvPr>
          <p:cNvSpPr txBox="1"/>
          <p:nvPr/>
        </p:nvSpPr>
        <p:spPr>
          <a:xfrm>
            <a:off x="6581615" y="2111086"/>
            <a:ext cx="222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범위</a:t>
            </a:r>
            <a:endParaRPr lang="en-US" altLang="ko-KR" sz="24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0AF520-DC25-41E9-A1AD-28695B7684EA}"/>
              </a:ext>
            </a:extLst>
          </p:cNvPr>
          <p:cNvSpPr/>
          <p:nvPr/>
        </p:nvSpPr>
        <p:spPr>
          <a:xfrm>
            <a:off x="6494252" y="2175413"/>
            <a:ext cx="95734" cy="333012"/>
          </a:xfrm>
          <a:prstGeom prst="rect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D0D57A-015C-4F20-8262-139CC8111ACD}"/>
              </a:ext>
            </a:extLst>
          </p:cNvPr>
          <p:cNvSpPr txBox="1"/>
          <p:nvPr/>
        </p:nvSpPr>
        <p:spPr>
          <a:xfrm>
            <a:off x="439491" y="2614126"/>
            <a:ext cx="5195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효율성 </a:t>
            </a:r>
            <a:r>
              <a:rPr lang="en-US" altLang="ko-KR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편리성 </a:t>
            </a:r>
            <a:r>
              <a:rPr lang="en-US" altLang="ko-KR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안전성을 갖춘 스마트 관람 환경 설계로 궁 관람의 </a:t>
            </a:r>
            <a:r>
              <a:rPr lang="en-US" altLang="ko-KR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Barrier Free </a:t>
            </a:r>
            <a:r>
              <a:rPr lang="ko-KR" altLang="en-US" sz="20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구축</a:t>
            </a:r>
            <a:endParaRPr lang="en-US" altLang="ko-KR" sz="20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4AA72E-4884-48BE-A49C-F82F5CC7CDB0}"/>
              </a:ext>
            </a:extLst>
          </p:cNvPr>
          <p:cNvSpPr/>
          <p:nvPr/>
        </p:nvSpPr>
        <p:spPr>
          <a:xfrm>
            <a:off x="6349483" y="2836657"/>
            <a:ext cx="5309117" cy="900401"/>
          </a:xfrm>
          <a:prstGeom prst="rect">
            <a:avLst/>
          </a:prstGeom>
          <a:solidFill>
            <a:srgbClr val="F9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93BB309-CB8B-43A8-B9F0-6428994553E5}"/>
              </a:ext>
            </a:extLst>
          </p:cNvPr>
          <p:cNvSpPr/>
          <p:nvPr/>
        </p:nvSpPr>
        <p:spPr>
          <a:xfrm>
            <a:off x="6349483" y="3792544"/>
            <a:ext cx="5309117" cy="900401"/>
          </a:xfrm>
          <a:prstGeom prst="rect">
            <a:avLst/>
          </a:prstGeom>
          <a:solidFill>
            <a:srgbClr val="F9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86E51C6-63B6-4C31-93D9-D97B7F507ADF}"/>
              </a:ext>
            </a:extLst>
          </p:cNvPr>
          <p:cNvSpPr/>
          <p:nvPr/>
        </p:nvSpPr>
        <p:spPr>
          <a:xfrm>
            <a:off x="6349483" y="4748431"/>
            <a:ext cx="5309117" cy="900401"/>
          </a:xfrm>
          <a:prstGeom prst="rect">
            <a:avLst/>
          </a:prstGeom>
          <a:solidFill>
            <a:srgbClr val="F9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92B7F9E-CF38-4E9F-84D5-503B7B1CE503}"/>
              </a:ext>
            </a:extLst>
          </p:cNvPr>
          <p:cNvSpPr/>
          <p:nvPr/>
        </p:nvSpPr>
        <p:spPr>
          <a:xfrm>
            <a:off x="6349483" y="5704319"/>
            <a:ext cx="5309117" cy="900401"/>
          </a:xfrm>
          <a:prstGeom prst="rect">
            <a:avLst/>
          </a:prstGeom>
          <a:solidFill>
            <a:srgbClr val="F9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E5C68C-39A0-4848-8A82-14B34332E395}"/>
              </a:ext>
            </a:extLst>
          </p:cNvPr>
          <p:cNvSpPr txBox="1"/>
          <p:nvPr/>
        </p:nvSpPr>
        <p:spPr>
          <a:xfrm>
            <a:off x="6961840" y="4058078"/>
            <a:ext cx="36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궁 상황에 맞는 음성 네비게이션 제공</a:t>
            </a:r>
            <a:endParaRPr lang="en-US" altLang="ko-KR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B820CBA-E552-4ED4-8682-D40831352A63}"/>
              </a:ext>
            </a:extLst>
          </p:cNvPr>
          <p:cNvSpPr txBox="1"/>
          <p:nvPr/>
        </p:nvSpPr>
        <p:spPr>
          <a:xfrm>
            <a:off x="6961840" y="5013965"/>
            <a:ext cx="3858184" cy="382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사용자의 음성명령을 통한 실행 및 제어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7D716EE-8FFC-41CC-9227-D34029633648}"/>
              </a:ext>
            </a:extLst>
          </p:cNvPr>
          <p:cNvSpPr txBox="1"/>
          <p:nvPr/>
        </p:nvSpPr>
        <p:spPr>
          <a:xfrm>
            <a:off x="6961840" y="5831354"/>
            <a:ext cx="413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수요 변화에 유용하게 대응할 수 있는 </a:t>
            </a:r>
            <a:endParaRPr lang="en-US" altLang="ko-KR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buClr>
                <a:srgbClr val="969696"/>
              </a:buClr>
            </a:pP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운영관리 시스템 구축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FDCD1B0-27A7-427B-A772-4293A967AE29}"/>
              </a:ext>
            </a:extLst>
          </p:cNvPr>
          <p:cNvSpPr txBox="1"/>
          <p:nvPr/>
        </p:nvSpPr>
        <p:spPr>
          <a:xfrm>
            <a:off x="6961840" y="2963692"/>
            <a:ext cx="469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서울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대궁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경복궁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덕수궁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창경궁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창덕궁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 </a:t>
            </a:r>
            <a:endParaRPr lang="en-US" altLang="ko-KR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buClr>
                <a:srgbClr val="969696"/>
              </a:buClr>
            </a:pP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</a:t>
            </a:r>
            <a:r>
              <a:rPr lang="en-US" altLang="ko-KR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</a:t>
            </a:r>
            <a:r>
              <a:rPr lang="ko-KR" altLang="en-US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 이상 사용 가능 스마트 환경 또는 기기 구축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4199982-C77C-4EBE-976C-8D559D68AC72}"/>
              </a:ext>
            </a:extLst>
          </p:cNvPr>
          <p:cNvSpPr txBox="1"/>
          <p:nvPr/>
        </p:nvSpPr>
        <p:spPr>
          <a:xfrm>
            <a:off x="6386106" y="2994469"/>
            <a:ext cx="66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en-US" altLang="ko-KR" sz="3200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</a:t>
            </a:r>
            <a:endParaRPr lang="ko-KR" altLang="en-US" sz="3200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B25A3D-BC9E-4F87-9FC9-BBF19FC68CDF}"/>
              </a:ext>
            </a:extLst>
          </p:cNvPr>
          <p:cNvSpPr txBox="1"/>
          <p:nvPr/>
        </p:nvSpPr>
        <p:spPr>
          <a:xfrm>
            <a:off x="6386106" y="3950356"/>
            <a:ext cx="66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en-US" altLang="ko-KR" sz="3200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</a:t>
            </a:r>
            <a:endParaRPr lang="ko-KR" altLang="en-US" sz="3200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B51AF7F-B3BA-450B-90A2-8F8051CB93B3}"/>
              </a:ext>
            </a:extLst>
          </p:cNvPr>
          <p:cNvSpPr txBox="1"/>
          <p:nvPr/>
        </p:nvSpPr>
        <p:spPr>
          <a:xfrm>
            <a:off x="6386106" y="4903028"/>
            <a:ext cx="77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en-US" altLang="ko-KR" sz="3200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</a:t>
            </a:r>
            <a:endParaRPr lang="ko-KR" altLang="en-US" sz="3200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9647641-F777-4F80-949A-B49FD332D61B}"/>
              </a:ext>
            </a:extLst>
          </p:cNvPr>
          <p:cNvSpPr txBox="1"/>
          <p:nvPr/>
        </p:nvSpPr>
        <p:spPr>
          <a:xfrm>
            <a:off x="6386106" y="5858337"/>
            <a:ext cx="77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969696"/>
              </a:buClr>
            </a:pPr>
            <a:r>
              <a:rPr lang="en-US" altLang="ko-KR" sz="3200" kern="0" spc="-4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</a:t>
            </a:r>
            <a:endParaRPr lang="ko-KR" altLang="en-US" sz="3200" kern="0" spc="-4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A99ED5-CC40-4B4A-82CF-E91D846A981F}"/>
              </a:ext>
            </a:extLst>
          </p:cNvPr>
          <p:cNvSpPr/>
          <p:nvPr/>
        </p:nvSpPr>
        <p:spPr>
          <a:xfrm>
            <a:off x="710152" y="3971180"/>
            <a:ext cx="1064384" cy="1064384"/>
          </a:xfrm>
          <a:prstGeom prst="ellipse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상향 추세가 있는 막대 그래프">
            <a:extLst>
              <a:ext uri="{FF2B5EF4-FFF2-40B4-BE49-F238E27FC236}">
                <a16:creationId xmlns:a16="http://schemas.microsoft.com/office/drawing/2014/main" id="{9896C6AA-2158-4F2C-83B3-226E2A214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401" y="4149429"/>
            <a:ext cx="707886" cy="707886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7BCAB5A8-7685-4231-ADFB-05F8B2E2754B}"/>
              </a:ext>
            </a:extLst>
          </p:cNvPr>
          <p:cNvSpPr txBox="1"/>
          <p:nvPr/>
        </p:nvSpPr>
        <p:spPr>
          <a:xfrm>
            <a:off x="401342" y="5315906"/>
            <a:ext cx="1682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</a:pPr>
            <a:r>
              <a:rPr lang="ko-KR" altLang="en-US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시각장애인 관람객 증가로 인한 안정성 환경 구성 및 </a:t>
            </a:r>
            <a:endParaRPr lang="en-US" altLang="ko-KR" sz="1600" kern="0" spc="-4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latinLnBrk="0">
              <a:buClr>
                <a:srgbClr val="969696"/>
              </a:buClr>
            </a:pPr>
            <a:r>
              <a:rPr lang="ko-KR" altLang="en-US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접근성 향상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B0D1A25C-9C62-4684-92BB-E807B4A0F71A}"/>
              </a:ext>
            </a:extLst>
          </p:cNvPr>
          <p:cNvSpPr/>
          <p:nvPr/>
        </p:nvSpPr>
        <p:spPr>
          <a:xfrm>
            <a:off x="2500452" y="4013650"/>
            <a:ext cx="1064384" cy="1064384"/>
          </a:xfrm>
          <a:prstGeom prst="ellipse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인터넷">
            <a:extLst>
              <a:ext uri="{FF2B5EF4-FFF2-40B4-BE49-F238E27FC236}">
                <a16:creationId xmlns:a16="http://schemas.microsoft.com/office/drawing/2014/main" id="{846F4150-BB5F-4D00-93AA-FBC4547EF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5444" y="4088642"/>
            <a:ext cx="914400" cy="9144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ADCCD73-AE12-4424-802F-A71B3F86F674}"/>
              </a:ext>
            </a:extLst>
          </p:cNvPr>
          <p:cNvSpPr txBox="1"/>
          <p:nvPr/>
        </p:nvSpPr>
        <p:spPr>
          <a:xfrm>
            <a:off x="2191642" y="5315906"/>
            <a:ext cx="1682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</a:pPr>
            <a:r>
              <a:rPr lang="en-US" altLang="ko-KR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문화재 디지털 대전환 계획</a:t>
            </a:r>
            <a:r>
              <a:rPr lang="en-US" altLang="ko-KR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따른 차별화된 디지털 서비스 제공 </a:t>
            </a: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5014DE61-34FE-49DE-9AB6-CDEF21935ADC}"/>
              </a:ext>
            </a:extLst>
          </p:cNvPr>
          <p:cNvSpPr/>
          <p:nvPr/>
        </p:nvSpPr>
        <p:spPr>
          <a:xfrm>
            <a:off x="4290752" y="4014019"/>
            <a:ext cx="1064384" cy="1064384"/>
          </a:xfrm>
          <a:prstGeom prst="ellipse">
            <a:avLst/>
          </a:prstGeom>
          <a:solidFill>
            <a:srgbClr val="F5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두 아이가 있는 가족">
            <a:extLst>
              <a:ext uri="{FF2B5EF4-FFF2-40B4-BE49-F238E27FC236}">
                <a16:creationId xmlns:a16="http://schemas.microsoft.com/office/drawing/2014/main" id="{163A1D62-EB49-489D-AD44-08432E7DD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5744" y="4089011"/>
            <a:ext cx="914400" cy="91440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360AE11-5BA4-4BDC-BE3E-A3A26647DA67}"/>
              </a:ext>
            </a:extLst>
          </p:cNvPr>
          <p:cNvSpPr txBox="1"/>
          <p:nvPr/>
        </p:nvSpPr>
        <p:spPr>
          <a:xfrm>
            <a:off x="3981942" y="5315906"/>
            <a:ext cx="1682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</a:pPr>
            <a:r>
              <a:rPr lang="ko-KR" altLang="en-US" sz="16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시각장애인 보행 환경 개선을 통한 문화재 향유 취약계층 해소</a:t>
            </a:r>
            <a:endParaRPr lang="en-US" altLang="ko-KR" sz="1600" kern="0" spc="-4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3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" name="그룹화">
            <a:extLst>
              <a:ext uri="{FF2B5EF4-FFF2-40B4-BE49-F238E27FC236}">
                <a16:creationId xmlns:a16="http://schemas.microsoft.com/office/drawing/2014/main" id="{500D24BE-7020-4DE3-803A-2C88C56BD1A7}"/>
              </a:ext>
            </a:extLst>
          </p:cNvPr>
          <p:cNvGrpSpPr/>
          <p:nvPr/>
        </p:nvGrpSpPr>
        <p:grpSpPr>
          <a:xfrm>
            <a:off x="768796" y="2297237"/>
            <a:ext cx="3260349" cy="2819309"/>
            <a:chOff x="0" y="0"/>
            <a:chExt cx="5155329" cy="4457948"/>
          </a:xfrm>
        </p:grpSpPr>
        <p:sp>
          <p:nvSpPr>
            <p:cNvPr id="39" name="직사각형">
              <a:extLst>
                <a:ext uri="{FF2B5EF4-FFF2-40B4-BE49-F238E27FC236}">
                  <a16:creationId xmlns:a16="http://schemas.microsoft.com/office/drawing/2014/main" id="{87983899-B812-4E6D-AE5B-F5CDFEBE929A}"/>
                </a:ext>
              </a:extLst>
            </p:cNvPr>
            <p:cNvSpPr/>
            <p:nvPr/>
          </p:nvSpPr>
          <p:spPr>
            <a:xfrm>
              <a:off x="0" y="0"/>
              <a:ext cx="2643151" cy="4457949"/>
            </a:xfrm>
            <a:prstGeom prst="rect">
              <a:avLst/>
            </a:prstGeom>
            <a:solidFill>
              <a:srgbClr val="E58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04184971-B32A-4B68-AEC4-1D2B8E910868}"/>
                </a:ext>
              </a:extLst>
            </p:cNvPr>
            <p:cNvSpPr/>
            <p:nvPr/>
          </p:nvSpPr>
          <p:spPr>
            <a:xfrm>
              <a:off x="2642672" y="0"/>
              <a:ext cx="2512658" cy="4457949"/>
            </a:xfrm>
            <a:prstGeom prst="rect">
              <a:avLst/>
            </a:prstGeom>
            <a:solidFill>
              <a:srgbClr val="97BB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1" name="스크린샷 2023-12-06 16.12.44.png" descr="스크린샷 2023-12-06 16.12.44.png">
              <a:extLst>
                <a:ext uri="{FF2B5EF4-FFF2-40B4-BE49-F238E27FC236}">
                  <a16:creationId xmlns:a16="http://schemas.microsoft.com/office/drawing/2014/main" id="{F05B22B1-F336-458A-9169-B8198B502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84" t="281" r="6284" b="281"/>
            <a:stretch>
              <a:fillRect/>
            </a:stretch>
          </p:blipFill>
          <p:spPr>
            <a:xfrm>
              <a:off x="108343" y="86246"/>
              <a:ext cx="4962950" cy="42854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B40960-0833-4D9E-9898-CC4BC1162F0E}"/>
              </a:ext>
            </a:extLst>
          </p:cNvPr>
          <p:cNvGrpSpPr/>
          <p:nvPr/>
        </p:nvGrpSpPr>
        <p:grpSpPr>
          <a:xfrm>
            <a:off x="4543524" y="2297237"/>
            <a:ext cx="3260348" cy="2949916"/>
            <a:chOff x="1028287" y="1200025"/>
            <a:chExt cx="5155330" cy="4664468"/>
          </a:xfrm>
        </p:grpSpPr>
        <p:sp>
          <p:nvSpPr>
            <p:cNvPr id="42" name="직사각형">
              <a:extLst>
                <a:ext uri="{FF2B5EF4-FFF2-40B4-BE49-F238E27FC236}">
                  <a16:creationId xmlns:a16="http://schemas.microsoft.com/office/drawing/2014/main" id="{4F6A4263-4161-44EE-9498-C96508F7F47C}"/>
                </a:ext>
              </a:extLst>
            </p:cNvPr>
            <p:cNvSpPr/>
            <p:nvPr/>
          </p:nvSpPr>
          <p:spPr>
            <a:xfrm>
              <a:off x="1028287" y="1200025"/>
              <a:ext cx="2643151" cy="4457950"/>
            </a:xfrm>
            <a:prstGeom prst="rect">
              <a:avLst/>
            </a:prstGeom>
            <a:solidFill>
              <a:srgbClr val="E5827E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43" name="직사각형">
              <a:extLst>
                <a:ext uri="{FF2B5EF4-FFF2-40B4-BE49-F238E27FC236}">
                  <a16:creationId xmlns:a16="http://schemas.microsoft.com/office/drawing/2014/main" id="{F81FDFBE-DA84-454D-95A2-BBBD7E07BB99}"/>
                </a:ext>
              </a:extLst>
            </p:cNvPr>
            <p:cNvSpPr/>
            <p:nvPr/>
          </p:nvSpPr>
          <p:spPr>
            <a:xfrm>
              <a:off x="3670960" y="1200025"/>
              <a:ext cx="2512657" cy="4457950"/>
            </a:xfrm>
            <a:prstGeom prst="rect">
              <a:avLst/>
            </a:prstGeom>
            <a:solidFill>
              <a:srgbClr val="97BB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pic>
          <p:nvPicPr>
            <p:cNvPr id="44" name="스크린샷 2023-12-06 16.34.58.png" descr="스크린샷 2023-12-06 16.34.58.png">
              <a:extLst>
                <a:ext uri="{FF2B5EF4-FFF2-40B4-BE49-F238E27FC236}">
                  <a16:creationId xmlns:a16="http://schemas.microsoft.com/office/drawing/2014/main" id="{EAE94C1C-6954-4FB9-B69D-96507A34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161" r="28161"/>
            <a:stretch>
              <a:fillRect/>
            </a:stretch>
          </p:blipFill>
          <p:spPr>
            <a:xfrm>
              <a:off x="1136630" y="1286271"/>
              <a:ext cx="4962950" cy="4285441"/>
            </a:xfrm>
            <a:prstGeom prst="rect">
              <a:avLst/>
            </a:prstGeom>
            <a:ln w="12700"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5" name="rHNfe6TKddAMyCG07BX-F6hvcx8iSuWlrUD0PN5KcqdP0wRR5e3J2JNDZ6ZITy0ZnqFRVA_mDrnUu6AYdgttxw.svg" descr="rHNfe6TKddAMyCG07BX-F6hvcx8iSuWlrUD0PN5KcqdP0wRR5e3J2JNDZ6ZITy0ZnqFRVA_mDrnUu6AYdgttxw.svg">
              <a:extLst>
                <a:ext uri="{FF2B5EF4-FFF2-40B4-BE49-F238E27FC236}">
                  <a16:creationId xmlns:a16="http://schemas.microsoft.com/office/drawing/2014/main" id="{FBC41BF7-7EA8-4787-B62D-C6AB9B3C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1830" y="2245515"/>
              <a:ext cx="3652523" cy="5485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the-alexa-logo.thumb.800.480.png" descr="the-alexa-logo.thumb.800.480.png">
              <a:extLst>
                <a:ext uri="{FF2B5EF4-FFF2-40B4-BE49-F238E27FC236}">
                  <a16:creationId xmlns:a16="http://schemas.microsoft.com/office/drawing/2014/main" id="{1C3460B1-AE9D-4C55-B9D9-0D34526A3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94802" y="3115224"/>
              <a:ext cx="4046580" cy="27492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7" name="X">
              <a:extLst>
                <a:ext uri="{FF2B5EF4-FFF2-40B4-BE49-F238E27FC236}">
                  <a16:creationId xmlns:a16="http://schemas.microsoft.com/office/drawing/2014/main" id="{902530C1-D00D-4615-9144-3603C36CEA6B}"/>
                </a:ext>
              </a:extLst>
            </p:cNvPr>
            <p:cNvSpPr txBox="1"/>
            <p:nvPr/>
          </p:nvSpPr>
          <p:spPr>
            <a:xfrm>
              <a:off x="3336294" y="2719534"/>
              <a:ext cx="754325" cy="13626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5000"/>
              </a:lvl1pPr>
            </a:lstStyle>
            <a:p>
              <a:r>
                <a:rPr dirty="0"/>
                <a:t>X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CD651F-0091-4954-BCB2-6664E74A31EA}"/>
              </a:ext>
            </a:extLst>
          </p:cNvPr>
          <p:cNvGrpSpPr/>
          <p:nvPr/>
        </p:nvGrpSpPr>
        <p:grpSpPr>
          <a:xfrm>
            <a:off x="8162856" y="2297237"/>
            <a:ext cx="3260348" cy="2819309"/>
            <a:chOff x="1028287" y="1200025"/>
            <a:chExt cx="5155330" cy="4457950"/>
          </a:xfrm>
        </p:grpSpPr>
        <p:sp>
          <p:nvSpPr>
            <p:cNvPr id="48" name="직사각형">
              <a:extLst>
                <a:ext uri="{FF2B5EF4-FFF2-40B4-BE49-F238E27FC236}">
                  <a16:creationId xmlns:a16="http://schemas.microsoft.com/office/drawing/2014/main" id="{882A6B4C-3538-4284-BEFD-7C7B2F482994}"/>
                </a:ext>
              </a:extLst>
            </p:cNvPr>
            <p:cNvSpPr/>
            <p:nvPr/>
          </p:nvSpPr>
          <p:spPr>
            <a:xfrm>
              <a:off x="1028287" y="1200025"/>
              <a:ext cx="2643151" cy="4457950"/>
            </a:xfrm>
            <a:prstGeom prst="rect">
              <a:avLst/>
            </a:prstGeom>
            <a:solidFill>
              <a:srgbClr val="E5827E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49" name="직사각형">
              <a:extLst>
                <a:ext uri="{FF2B5EF4-FFF2-40B4-BE49-F238E27FC236}">
                  <a16:creationId xmlns:a16="http://schemas.microsoft.com/office/drawing/2014/main" id="{F675A86B-227E-4EC7-A10E-A1B512DC6BE2}"/>
                </a:ext>
              </a:extLst>
            </p:cNvPr>
            <p:cNvSpPr/>
            <p:nvPr/>
          </p:nvSpPr>
          <p:spPr>
            <a:xfrm>
              <a:off x="3670960" y="1200025"/>
              <a:ext cx="2512657" cy="4457950"/>
            </a:xfrm>
            <a:prstGeom prst="rect">
              <a:avLst/>
            </a:prstGeom>
            <a:solidFill>
              <a:srgbClr val="97BB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pic>
          <p:nvPicPr>
            <p:cNvPr id="50" name="스크린샷 2023-12-06 16.34.58.png" descr="스크린샷 2023-12-06 16.34.58.png">
              <a:extLst>
                <a:ext uri="{FF2B5EF4-FFF2-40B4-BE49-F238E27FC236}">
                  <a16:creationId xmlns:a16="http://schemas.microsoft.com/office/drawing/2014/main" id="{928F8BE6-ADB6-49A0-88FB-359FCB5C1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161" r="28161"/>
            <a:stretch>
              <a:fillRect/>
            </a:stretch>
          </p:blipFill>
          <p:spPr>
            <a:xfrm>
              <a:off x="1136630" y="1286271"/>
              <a:ext cx="4962950" cy="4285441"/>
            </a:xfrm>
            <a:prstGeom prst="rect">
              <a:avLst/>
            </a:prstGeom>
            <a:ln w="12700"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1" name="sec_1_07.png" descr="sec_1_07.png">
              <a:extLst>
                <a:ext uri="{FF2B5EF4-FFF2-40B4-BE49-F238E27FC236}">
                  <a16:creationId xmlns:a16="http://schemas.microsoft.com/office/drawing/2014/main" id="{46EF0E10-3554-4251-B348-BC7A6878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rcRect l="3202" r="3202"/>
            <a:stretch>
              <a:fillRect/>
            </a:stretch>
          </p:blipFill>
          <p:spPr>
            <a:xfrm>
              <a:off x="1167983" y="1606841"/>
              <a:ext cx="4900112" cy="22384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스크린샷 2023-12-06 16.23.05.png" descr="스크린샷 2023-12-06 16.23.05.png">
              <a:extLst>
                <a:ext uri="{FF2B5EF4-FFF2-40B4-BE49-F238E27FC236}">
                  <a16:creationId xmlns:a16="http://schemas.microsoft.com/office/drawing/2014/main" id="{1E3B267D-6E24-4BDC-911B-112DF68C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19491" y="4178490"/>
              <a:ext cx="2997201" cy="7747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5737FA-672C-4F15-ABD3-333EF3982F69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65BEA7-0705-4230-86C8-B24CF8112D21}"/>
              </a:ext>
            </a:extLst>
          </p:cNvPr>
          <p:cNvSpPr txBox="1"/>
          <p:nvPr/>
        </p:nvSpPr>
        <p:spPr>
          <a:xfrm>
            <a:off x="1220240" y="1368105"/>
            <a:ext cx="1118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서비스로 구분한 핵심전략 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3P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84485F-BD1C-4767-8456-BE674B84EE8A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  <p:sp>
        <p:nvSpPr>
          <p:cNvPr id="56" name="기가지니 인사이드">
            <a:extLst>
              <a:ext uri="{FF2B5EF4-FFF2-40B4-BE49-F238E27FC236}">
                <a16:creationId xmlns:a16="http://schemas.microsoft.com/office/drawing/2014/main" id="{52E748C3-4998-4C77-97E0-A665206145E9}"/>
              </a:ext>
            </a:extLst>
          </p:cNvPr>
          <p:cNvSpPr txBox="1"/>
          <p:nvPr/>
        </p:nvSpPr>
        <p:spPr>
          <a:xfrm>
            <a:off x="1788783" y="5265897"/>
            <a:ext cx="1302599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KAF Slab Serif Medium"/>
                <a:ea typeface="ROKAF Slab Serif Medium"/>
                <a:cs typeface="ROKAF Slab Serif Medium"/>
                <a:sym typeface="ROKAF Slab Serif Medium"/>
              </a:defRPr>
            </a:lvl1pPr>
          </a:lstStyle>
          <a:p>
            <a:pPr algn="ctr">
              <a:lnSpc>
                <a:spcPct val="130000"/>
              </a:lnSpc>
              <a:buSzPct val="100000"/>
              <a:defRPr sz="1700"/>
            </a:pP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</a:t>
            </a:r>
            <a:endParaRPr lang="en-US" altLang="ko-KR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기가지니 인사이드">
            <a:extLst>
              <a:ext uri="{FF2B5EF4-FFF2-40B4-BE49-F238E27FC236}">
                <a16:creationId xmlns:a16="http://schemas.microsoft.com/office/drawing/2014/main" id="{74B7078B-9403-4268-960F-36AB6C69D2AC}"/>
              </a:ext>
            </a:extLst>
          </p:cNvPr>
          <p:cNvSpPr txBox="1"/>
          <p:nvPr/>
        </p:nvSpPr>
        <p:spPr>
          <a:xfrm>
            <a:off x="5884914" y="5259752"/>
            <a:ext cx="659794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KAF Slab Serif Medium"/>
                <a:ea typeface="ROKAF Slab Serif Medium"/>
                <a:cs typeface="ROKAF Slab Serif Medium"/>
                <a:sym typeface="ROKAF Slab Serif Medium"/>
              </a:defRPr>
            </a:lvl1pPr>
          </a:lstStyle>
          <a:p>
            <a:pPr algn="ctr">
              <a:lnSpc>
                <a:spcPct val="130000"/>
              </a:lnSpc>
              <a:buSzPct val="100000"/>
              <a:defRPr sz="1700"/>
            </a:pP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endParaRPr lang="en-US" altLang="ko-KR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8" name="기가지니 인사이드">
            <a:extLst>
              <a:ext uri="{FF2B5EF4-FFF2-40B4-BE49-F238E27FC236}">
                <a16:creationId xmlns:a16="http://schemas.microsoft.com/office/drawing/2014/main" id="{6EC07806-4241-4096-9BBC-D7E6FCC90D73}"/>
              </a:ext>
            </a:extLst>
          </p:cNvPr>
          <p:cNvSpPr txBox="1"/>
          <p:nvPr/>
        </p:nvSpPr>
        <p:spPr>
          <a:xfrm>
            <a:off x="9409669" y="5259752"/>
            <a:ext cx="848949" cy="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KAF Slab Serif Medium"/>
                <a:ea typeface="ROKAF Slab Serif Medium"/>
                <a:cs typeface="ROKAF Slab Serif Medium"/>
                <a:sym typeface="ROKAF Slab Serif Medium"/>
              </a:defRPr>
            </a:lvl1pPr>
          </a:lstStyle>
          <a:p>
            <a:pPr algn="ctr">
              <a:lnSpc>
                <a:spcPct val="130000"/>
              </a:lnSpc>
              <a:buSzPct val="100000"/>
              <a:defRPr sz="1700"/>
            </a:pP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endParaRPr lang="en-US" altLang="ko-KR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927F89-2A85-415A-B3F2-5586670BFF82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C2317C2-A908-437E-9E98-7B951D3356AB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C73CA81-3E86-47CA-9461-E275A59446BB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F4CCC1-A0F2-40EA-A068-C06DF4C84E8B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6217335-F78E-40CD-9C9D-F653EF09723A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0F1ED65-D294-4DB6-B7C7-E9DB9272E9D2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8A1A1A-ABA3-4D78-8EB7-195CDA4035D3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A293BD5-0B9E-43D8-A3C5-593F0F8844F9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08DC40-6BDA-44A6-A4F9-2AD17202AEEA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0F2ABA-8331-471E-9ED6-A888C1EDF81C}"/>
              </a:ext>
            </a:extLst>
          </p:cNvPr>
          <p:cNvSpPr txBox="1"/>
          <p:nvPr/>
        </p:nvSpPr>
        <p:spPr>
          <a:xfrm>
            <a:off x="8296190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819261-33D3-4021-B035-1D09B11A486E}"/>
              </a:ext>
            </a:extLst>
          </p:cNvPr>
          <p:cNvCxnSpPr>
            <a:cxnSpLocks/>
          </p:cNvCxnSpPr>
          <p:nvPr/>
        </p:nvCxnSpPr>
        <p:spPr>
          <a:xfrm>
            <a:off x="838650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1D7EE8B-173C-4E31-A68B-EB1A43B0F137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71" name="TextBox 70">
              <a:hlinkClick r:id="rId8" action="ppaction://hlinkfile"/>
              <a:extLst>
                <a:ext uri="{FF2B5EF4-FFF2-40B4-BE49-F238E27FC236}">
                  <a16:creationId xmlns:a16="http://schemas.microsoft.com/office/drawing/2014/main" id="{6D24AF66-3887-4D10-8B68-F113B9EFF1DD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72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E8700148-7A10-402E-8A24-7DC1F33C0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B409834-F003-4535-9612-9F31DD70D2F0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05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7" name="그룹화"/>
          <p:cNvGrpSpPr/>
          <p:nvPr/>
        </p:nvGrpSpPr>
        <p:grpSpPr>
          <a:xfrm>
            <a:off x="1421139" y="2056567"/>
            <a:ext cx="3865910" cy="3342954"/>
            <a:chOff x="0" y="0"/>
            <a:chExt cx="5155329" cy="4457948"/>
          </a:xfrm>
        </p:grpSpPr>
        <p:sp>
          <p:nvSpPr>
            <p:cNvPr id="134" name="직사각형"/>
            <p:cNvSpPr/>
            <p:nvPr/>
          </p:nvSpPr>
          <p:spPr>
            <a:xfrm>
              <a:off x="0" y="0"/>
              <a:ext cx="2643151" cy="4457949"/>
            </a:xfrm>
            <a:prstGeom prst="rect">
              <a:avLst/>
            </a:prstGeom>
            <a:solidFill>
              <a:srgbClr val="E58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직사각형"/>
            <p:cNvSpPr/>
            <p:nvPr/>
          </p:nvSpPr>
          <p:spPr>
            <a:xfrm>
              <a:off x="2642672" y="0"/>
              <a:ext cx="2512658" cy="4457949"/>
            </a:xfrm>
            <a:prstGeom prst="rect">
              <a:avLst/>
            </a:prstGeom>
            <a:solidFill>
              <a:srgbClr val="97BB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6" name="스크린샷 2023-12-06 16.12.44.png" descr="스크린샷 2023-12-06 16.12.4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84" t="281" r="6284" b="281"/>
            <a:stretch>
              <a:fillRect/>
            </a:stretch>
          </p:blipFill>
          <p:spPr>
            <a:xfrm>
              <a:off x="108343" y="86246"/>
              <a:ext cx="4962950" cy="42854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9" name="직선 연결선 121"/>
          <p:cNvSpPr/>
          <p:nvPr/>
        </p:nvSpPr>
        <p:spPr>
          <a:xfrm>
            <a:off x="6212053" y="2119487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" name="직선 연결선 121"/>
          <p:cNvSpPr/>
          <p:nvPr/>
        </p:nvSpPr>
        <p:spPr>
          <a:xfrm>
            <a:off x="6212053" y="5334835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BBB540-C33E-4F38-BA52-CA2E99A00DBC}"/>
              </a:ext>
            </a:extLst>
          </p:cNvPr>
          <p:cNvSpPr/>
          <p:nvPr/>
        </p:nvSpPr>
        <p:spPr>
          <a:xfrm>
            <a:off x="6212053" y="2330144"/>
            <a:ext cx="5114708" cy="279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KT </a:t>
            </a:r>
            <a:r>
              <a:rPr lang="ko-KR" altLang="en-US" sz="1700" dirty="0" err="1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매니지드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시스템 사용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모든 서비스형 시스템은 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3Tier(WEB/WAS/DB)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구성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웹서버는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로깅 단계와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방화벽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&amp;DMZ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배치로 보안 강화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endParaRPr lang="ko-KR" altLang="en-US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서버 이중화 구성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01FA5-C8AF-47CC-BE48-001D7493C77A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8B27A4-8C8A-4384-8864-C8E0A3463344}"/>
              </a:ext>
            </a:extLst>
          </p:cNvPr>
          <p:cNvSpPr txBox="1"/>
          <p:nvPr/>
        </p:nvSpPr>
        <p:spPr>
          <a:xfrm>
            <a:off x="1220240" y="1368105"/>
            <a:ext cx="881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이중화와 방화벽을 통한 보안수준 강화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65B888-8FE7-47B0-9BD7-B98F9AA41382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7F60D7-2D76-4874-B721-1412E9CBA4BE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159A9DD-6999-4248-AEDC-502CAAADF627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D02F58-E93D-4E20-B71E-1D6C8ED39F63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C49292-3C9E-4C66-9CF3-3A9D0E17CB6D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DDFE446-727C-451D-BA6B-C94D91CDCC1A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2FC806-90AF-4C57-9065-723F084B694D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BF3F8C-E6F8-4B59-83C7-A2829CB0EB1A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7F76153-1111-45B5-98F6-5A5983F2AAEC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0EF082-3FB9-4C77-9268-3B8930E1A21F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F658953-D8C4-4388-9377-859F365AD637}"/>
              </a:ext>
            </a:extLst>
          </p:cNvPr>
          <p:cNvCxnSpPr>
            <a:cxnSpLocks/>
          </p:cNvCxnSpPr>
          <p:nvPr/>
        </p:nvCxnSpPr>
        <p:spPr>
          <a:xfrm>
            <a:off x="838650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74AD43-4D87-4297-8503-0AFE93C1D790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49" name="TextBox 48">
              <a:hlinkClick r:id="rId3" action="ppaction://hlinkfile"/>
              <a:extLst>
                <a:ext uri="{FF2B5EF4-FFF2-40B4-BE49-F238E27FC236}">
                  <a16:creationId xmlns:a16="http://schemas.microsoft.com/office/drawing/2014/main" id="{5F25BFA6-E145-4712-9C88-1920AEB6EDFB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5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E061DE68-F98E-4ED0-8511-D67C7F07C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69A448-3CB2-4E62-BFED-04A4FA60D171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06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804F3-656B-49AB-975A-CB12DE4A0D73}"/>
              </a:ext>
            </a:extLst>
          </p:cNvPr>
          <p:cNvSpPr txBox="1"/>
          <p:nvPr/>
        </p:nvSpPr>
        <p:spPr>
          <a:xfrm>
            <a:off x="8296190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</p:spTree>
    <p:extLst>
      <p:ext uri="{BB962C8B-B14F-4D97-AF65-F5344CB8AC3E}">
        <p14:creationId xmlns:p14="http://schemas.microsoft.com/office/powerpoint/2010/main" val="135122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7" name="그룹화"/>
          <p:cNvGrpSpPr/>
          <p:nvPr/>
        </p:nvGrpSpPr>
        <p:grpSpPr>
          <a:xfrm>
            <a:off x="1421139" y="2056567"/>
            <a:ext cx="3865910" cy="3342954"/>
            <a:chOff x="0" y="0"/>
            <a:chExt cx="5155329" cy="4457948"/>
          </a:xfrm>
        </p:grpSpPr>
        <p:sp>
          <p:nvSpPr>
            <p:cNvPr id="134" name="직사각형"/>
            <p:cNvSpPr/>
            <p:nvPr/>
          </p:nvSpPr>
          <p:spPr>
            <a:xfrm>
              <a:off x="0" y="0"/>
              <a:ext cx="2643151" cy="4457949"/>
            </a:xfrm>
            <a:prstGeom prst="rect">
              <a:avLst/>
            </a:prstGeom>
            <a:solidFill>
              <a:srgbClr val="E58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직사각형"/>
            <p:cNvSpPr/>
            <p:nvPr/>
          </p:nvSpPr>
          <p:spPr>
            <a:xfrm>
              <a:off x="2642672" y="0"/>
              <a:ext cx="2512658" cy="4457949"/>
            </a:xfrm>
            <a:prstGeom prst="rect">
              <a:avLst/>
            </a:prstGeom>
            <a:solidFill>
              <a:srgbClr val="97BB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6" name="스크린샷 2023-12-06 16.12.44.png" descr="스크린샷 2023-12-06 16.12.4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84" t="281" r="6284" b="281"/>
            <a:stretch>
              <a:fillRect/>
            </a:stretch>
          </p:blipFill>
          <p:spPr>
            <a:xfrm>
              <a:off x="108343" y="86246"/>
              <a:ext cx="4962950" cy="42854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9" name="직선 연결선 121"/>
          <p:cNvSpPr/>
          <p:nvPr/>
        </p:nvSpPr>
        <p:spPr>
          <a:xfrm>
            <a:off x="6212053" y="2119487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" name="직선 연결선 121"/>
          <p:cNvSpPr/>
          <p:nvPr/>
        </p:nvSpPr>
        <p:spPr>
          <a:xfrm>
            <a:off x="6212053" y="5334835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BBB540-C33E-4F38-BA52-CA2E99A00DBC}"/>
              </a:ext>
            </a:extLst>
          </p:cNvPr>
          <p:cNvSpPr/>
          <p:nvPr/>
        </p:nvSpPr>
        <p:spPr>
          <a:xfrm>
            <a:off x="6212053" y="2248550"/>
            <a:ext cx="590923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ctr">
              <a:buFont typeface="Arial" panose="020B0604020202020204" pitchFamily="34" charset="0"/>
              <a:buChar char="•"/>
              <a:defRPr/>
            </a:pPr>
            <a:r>
              <a:rPr lang="ko-KR" altLang="en-US" sz="1700" dirty="0" err="1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기가지니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음성인식을 통해 길 안내 서비스 제공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fontAlgn="ctr">
              <a:defRPr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fontAlgn="ctr">
              <a:defRPr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lvl="0" indent="-285750" fontAlgn="ctr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궁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/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문화재 해설 서비스 제공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외국어 서비스 제공 가능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)</a:t>
            </a:r>
          </a:p>
          <a:p>
            <a:pPr marL="285750" lvl="0" indent="-285750" fontAlgn="ctr">
              <a:buFont typeface="Arial" panose="020B0604020202020204" pitchFamily="34" charset="0"/>
              <a:buChar char="•"/>
              <a:defRPr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fontAlgn="ctr">
              <a:defRPr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lvl="0" indent="-285750" fontAlgn="ctr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이상탐지시 관제 센터 알림 제공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lvl="0" indent="-285750" fontAlgn="ctr">
              <a:buFont typeface="Arial" panose="020B0604020202020204" pitchFamily="34" charset="0"/>
              <a:buChar char="•"/>
              <a:defRPr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700" dirty="0" err="1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기가지니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700" dirty="0" err="1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듀얼브레인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AI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를 기반으로 한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    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외국인 관광객 편의성 재고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01FA5-C8AF-47CC-BE48-001D7493C77A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8B27A4-8C8A-4384-8864-C8E0A3463344}"/>
              </a:ext>
            </a:extLst>
          </p:cNvPr>
          <p:cNvSpPr txBox="1"/>
          <p:nvPr/>
        </p:nvSpPr>
        <p:spPr>
          <a:xfrm>
            <a:off x="1220240" y="1368105"/>
            <a:ext cx="8712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</a:t>
            </a:r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음성명령을 통한 알림 서비스 제공으로 고객 편의성 강화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65B888-8FE7-47B0-9BD7-B98F9AA41382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  <a:endParaRPr lang="ko-KR" altLang="en-US" sz="2000" b="1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4005489-F6ED-4A3E-91E6-530C5B5F67AC}"/>
              </a:ext>
            </a:extLst>
          </p:cNvPr>
          <p:cNvGrpSpPr/>
          <p:nvPr/>
        </p:nvGrpSpPr>
        <p:grpSpPr>
          <a:xfrm>
            <a:off x="1421138" y="2056554"/>
            <a:ext cx="3865911" cy="3497821"/>
            <a:chOff x="1028287" y="1200025"/>
            <a:chExt cx="5155330" cy="4664468"/>
          </a:xfrm>
        </p:grpSpPr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A1052A0E-E683-4598-924C-C8F096E43AD6}"/>
                </a:ext>
              </a:extLst>
            </p:cNvPr>
            <p:cNvSpPr/>
            <p:nvPr/>
          </p:nvSpPr>
          <p:spPr>
            <a:xfrm>
              <a:off x="1028287" y="1200025"/>
              <a:ext cx="2643151" cy="4457950"/>
            </a:xfrm>
            <a:prstGeom prst="rect">
              <a:avLst/>
            </a:prstGeom>
            <a:solidFill>
              <a:srgbClr val="E5827E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39" name="직사각형">
              <a:extLst>
                <a:ext uri="{FF2B5EF4-FFF2-40B4-BE49-F238E27FC236}">
                  <a16:creationId xmlns:a16="http://schemas.microsoft.com/office/drawing/2014/main" id="{FCA784D8-07CB-4C8E-9F5F-AB685BD832F3}"/>
                </a:ext>
              </a:extLst>
            </p:cNvPr>
            <p:cNvSpPr/>
            <p:nvPr/>
          </p:nvSpPr>
          <p:spPr>
            <a:xfrm>
              <a:off x="3670960" y="1200025"/>
              <a:ext cx="2512657" cy="4457950"/>
            </a:xfrm>
            <a:prstGeom prst="rect">
              <a:avLst/>
            </a:prstGeom>
            <a:solidFill>
              <a:srgbClr val="97BB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pic>
          <p:nvPicPr>
            <p:cNvPr id="40" name="스크린샷 2023-12-06 16.34.58.png" descr="스크린샷 2023-12-06 16.34.58.png">
              <a:extLst>
                <a:ext uri="{FF2B5EF4-FFF2-40B4-BE49-F238E27FC236}">
                  <a16:creationId xmlns:a16="http://schemas.microsoft.com/office/drawing/2014/main" id="{09080203-6DDB-4AB0-B32E-82B33DA2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161" r="28161"/>
            <a:stretch>
              <a:fillRect/>
            </a:stretch>
          </p:blipFill>
          <p:spPr>
            <a:xfrm>
              <a:off x="1136630" y="1286271"/>
              <a:ext cx="4962950" cy="4285441"/>
            </a:xfrm>
            <a:prstGeom prst="rect">
              <a:avLst/>
            </a:prstGeom>
            <a:ln w="12700"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1" name="rHNfe6TKddAMyCG07BX-F6hvcx8iSuWlrUD0PN5KcqdP0wRR5e3J2JNDZ6ZITy0ZnqFRVA_mDrnUu6AYdgttxw.svg" descr="rHNfe6TKddAMyCG07BX-F6hvcx8iSuWlrUD0PN5KcqdP0wRR5e3J2JNDZ6ZITy0ZnqFRVA_mDrnUu6AYdgttxw.svg">
              <a:extLst>
                <a:ext uri="{FF2B5EF4-FFF2-40B4-BE49-F238E27FC236}">
                  <a16:creationId xmlns:a16="http://schemas.microsoft.com/office/drawing/2014/main" id="{797113BF-AE53-4B1A-B791-EA13DC9BB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1830" y="2245515"/>
              <a:ext cx="3652523" cy="5485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the-alexa-logo.thumb.800.480.png" descr="the-alexa-logo.thumb.800.480.png">
              <a:extLst>
                <a:ext uri="{FF2B5EF4-FFF2-40B4-BE49-F238E27FC236}">
                  <a16:creationId xmlns:a16="http://schemas.microsoft.com/office/drawing/2014/main" id="{55674E66-5668-4DAA-A60A-F610780C3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94802" y="3115224"/>
              <a:ext cx="4046580" cy="27492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" name="X">
              <a:extLst>
                <a:ext uri="{FF2B5EF4-FFF2-40B4-BE49-F238E27FC236}">
                  <a16:creationId xmlns:a16="http://schemas.microsoft.com/office/drawing/2014/main" id="{469F1E92-1BA7-4BDC-8DA5-6688D0D2FB22}"/>
                </a:ext>
              </a:extLst>
            </p:cNvPr>
            <p:cNvSpPr txBox="1"/>
            <p:nvPr/>
          </p:nvSpPr>
          <p:spPr>
            <a:xfrm>
              <a:off x="3336294" y="2719534"/>
              <a:ext cx="754325" cy="13626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5000"/>
              </a:lvl1pPr>
            </a:lstStyle>
            <a:p>
              <a:r>
                <a:rPr dirty="0"/>
                <a:t>X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57C5B6D-99D3-4194-8B3D-6A96C679DBA2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5E33F4-086D-4135-BA8C-0F7FCAE82B33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A674C30-F484-4157-8803-182586078C0A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4248EA-5CFD-4BF8-97BB-87943153D6B6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7F07A9B-9942-49CE-A1C2-A396AFD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7497C8C-4EBF-49E1-9783-92A60B43983C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8E1E1B-5FC2-49BD-8F62-558754B180DB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1D62FD5-79CB-4DB4-86A4-E82A40908A3E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1CF33E7-67C5-4ECC-8196-917C8C9CAD08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8C08DFD-BF29-43BC-8962-9E75905D8ED6}"/>
              </a:ext>
            </a:extLst>
          </p:cNvPr>
          <p:cNvCxnSpPr>
            <a:cxnSpLocks/>
          </p:cNvCxnSpPr>
          <p:nvPr/>
        </p:nvCxnSpPr>
        <p:spPr>
          <a:xfrm>
            <a:off x="838650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C71A8F6-0601-4565-A0AD-696FC93365C9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56" name="TextBox 55">
              <a:hlinkClick r:id="rId6" action="ppaction://hlinkfile"/>
              <a:extLst>
                <a:ext uri="{FF2B5EF4-FFF2-40B4-BE49-F238E27FC236}">
                  <a16:creationId xmlns:a16="http://schemas.microsoft.com/office/drawing/2014/main" id="{C0383CD2-635E-4562-B4CC-40F51B2099D2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57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AEAFB606-4609-4316-B6FB-E1D72B816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FA9AE6C-13EC-4EE1-BDC6-D305CA794838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07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9A0FE4-7330-49DA-9B6D-06245B75D028}"/>
              </a:ext>
            </a:extLst>
          </p:cNvPr>
          <p:cNvSpPr txBox="1"/>
          <p:nvPr/>
        </p:nvSpPr>
        <p:spPr>
          <a:xfrm>
            <a:off x="8296190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</p:spTree>
    <p:extLst>
      <p:ext uri="{BB962C8B-B14F-4D97-AF65-F5344CB8AC3E}">
        <p14:creationId xmlns:p14="http://schemas.microsoft.com/office/powerpoint/2010/main" val="229729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06"/>
          <p:cNvSpPr/>
          <p:nvPr/>
        </p:nvSpPr>
        <p:spPr>
          <a:xfrm>
            <a:off x="0" y="6569591"/>
            <a:ext cx="12192000" cy="28841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7" name="그룹화"/>
          <p:cNvGrpSpPr/>
          <p:nvPr/>
        </p:nvGrpSpPr>
        <p:grpSpPr>
          <a:xfrm>
            <a:off x="1421139" y="2056567"/>
            <a:ext cx="3865910" cy="3342954"/>
            <a:chOff x="0" y="0"/>
            <a:chExt cx="5155329" cy="4457948"/>
          </a:xfrm>
        </p:grpSpPr>
        <p:sp>
          <p:nvSpPr>
            <p:cNvPr id="134" name="직사각형"/>
            <p:cNvSpPr/>
            <p:nvPr/>
          </p:nvSpPr>
          <p:spPr>
            <a:xfrm>
              <a:off x="0" y="0"/>
              <a:ext cx="2643151" cy="4457949"/>
            </a:xfrm>
            <a:prstGeom prst="rect">
              <a:avLst/>
            </a:prstGeom>
            <a:solidFill>
              <a:srgbClr val="E58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직사각형"/>
            <p:cNvSpPr/>
            <p:nvPr/>
          </p:nvSpPr>
          <p:spPr>
            <a:xfrm>
              <a:off x="2642672" y="0"/>
              <a:ext cx="2512658" cy="4457949"/>
            </a:xfrm>
            <a:prstGeom prst="rect">
              <a:avLst/>
            </a:prstGeom>
            <a:solidFill>
              <a:srgbClr val="97BB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6" name="스크린샷 2023-12-06 16.12.44.png" descr="스크린샷 2023-12-06 16.12.4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84" t="281" r="6284" b="281"/>
            <a:stretch>
              <a:fillRect/>
            </a:stretch>
          </p:blipFill>
          <p:spPr>
            <a:xfrm>
              <a:off x="108343" y="86246"/>
              <a:ext cx="4962950" cy="42854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9" name="직선 연결선 121"/>
          <p:cNvSpPr/>
          <p:nvPr/>
        </p:nvSpPr>
        <p:spPr>
          <a:xfrm>
            <a:off x="6212053" y="2119487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" name="직선 연결선 121"/>
          <p:cNvSpPr/>
          <p:nvPr/>
        </p:nvSpPr>
        <p:spPr>
          <a:xfrm>
            <a:off x="6212053" y="5334835"/>
            <a:ext cx="4817227" cy="1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BBB540-C33E-4F38-BA52-CA2E99A00DBC}"/>
              </a:ext>
            </a:extLst>
          </p:cNvPr>
          <p:cNvSpPr/>
          <p:nvPr/>
        </p:nvSpPr>
        <p:spPr>
          <a:xfrm>
            <a:off x="6212053" y="2307542"/>
            <a:ext cx="5527663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트래픽 관리 용이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endParaRPr lang="ko-KR" altLang="en-US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AWS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클라우드 관리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툴을 이용한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    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자동화된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해설 자료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제공 과정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lvl="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상용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SW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&gt;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공개 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SW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로의 전환을 통해</a:t>
            </a:r>
            <a:endParaRPr lang="en-US" altLang="ko-KR" sz="170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    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 참여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개발 속도 향상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투명성 증대</a:t>
            </a:r>
            <a:r>
              <a:rPr lang="en-US" altLang="ko-KR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</a:t>
            </a:r>
            <a:r>
              <a:rPr lang="ko-KR" altLang="en-US" sz="170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운영 비용 절감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01FA5-C8AF-47CC-BE48-001D7493C77A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8B27A4-8C8A-4384-8864-C8E0A3463344}"/>
              </a:ext>
            </a:extLst>
          </p:cNvPr>
          <p:cNvSpPr txBox="1"/>
          <p:nvPr/>
        </p:nvSpPr>
        <p:spPr>
          <a:xfrm>
            <a:off x="1220240" y="1368105"/>
            <a:ext cx="881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 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자동화 및 공개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SW </a:t>
            </a:r>
            <a:r>
              <a:rPr lang="ko-KR" altLang="en-US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전환을 통한 유연한 트래픽 대처</a:t>
            </a:r>
            <a:r>
              <a:rPr lang="en-US" altLang="ko-KR" sz="2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endParaRPr lang="ko-KR" altLang="en-US" sz="2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65B888-8FE7-47B0-9BD7-B98F9AA41382}"/>
              </a:ext>
            </a:extLst>
          </p:cNvPr>
          <p:cNvSpPr txBox="1"/>
          <p:nvPr/>
        </p:nvSpPr>
        <p:spPr>
          <a:xfrm>
            <a:off x="1220240" y="1078387"/>
            <a:ext cx="213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4005489-F6ED-4A3E-91E6-530C5B5F67AC}"/>
              </a:ext>
            </a:extLst>
          </p:cNvPr>
          <p:cNvGrpSpPr/>
          <p:nvPr/>
        </p:nvGrpSpPr>
        <p:grpSpPr>
          <a:xfrm>
            <a:off x="1421138" y="2056554"/>
            <a:ext cx="3865911" cy="3497821"/>
            <a:chOff x="1028287" y="1200025"/>
            <a:chExt cx="5155330" cy="4664468"/>
          </a:xfrm>
        </p:grpSpPr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A1052A0E-E683-4598-924C-C8F096E43AD6}"/>
                </a:ext>
              </a:extLst>
            </p:cNvPr>
            <p:cNvSpPr/>
            <p:nvPr/>
          </p:nvSpPr>
          <p:spPr>
            <a:xfrm>
              <a:off x="1028287" y="1200025"/>
              <a:ext cx="2643151" cy="4457950"/>
            </a:xfrm>
            <a:prstGeom prst="rect">
              <a:avLst/>
            </a:prstGeom>
            <a:solidFill>
              <a:srgbClr val="E5827E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39" name="직사각형">
              <a:extLst>
                <a:ext uri="{FF2B5EF4-FFF2-40B4-BE49-F238E27FC236}">
                  <a16:creationId xmlns:a16="http://schemas.microsoft.com/office/drawing/2014/main" id="{FCA784D8-07CB-4C8E-9F5F-AB685BD832F3}"/>
                </a:ext>
              </a:extLst>
            </p:cNvPr>
            <p:cNvSpPr/>
            <p:nvPr/>
          </p:nvSpPr>
          <p:spPr>
            <a:xfrm>
              <a:off x="3670960" y="1200025"/>
              <a:ext cx="2512657" cy="4457950"/>
            </a:xfrm>
            <a:prstGeom prst="rect">
              <a:avLst/>
            </a:prstGeom>
            <a:solidFill>
              <a:srgbClr val="97BB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pic>
          <p:nvPicPr>
            <p:cNvPr id="40" name="스크린샷 2023-12-06 16.34.58.png" descr="스크린샷 2023-12-06 16.34.58.png">
              <a:extLst>
                <a:ext uri="{FF2B5EF4-FFF2-40B4-BE49-F238E27FC236}">
                  <a16:creationId xmlns:a16="http://schemas.microsoft.com/office/drawing/2014/main" id="{09080203-6DDB-4AB0-B32E-82B33DA2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161" r="28161"/>
            <a:stretch>
              <a:fillRect/>
            </a:stretch>
          </p:blipFill>
          <p:spPr>
            <a:xfrm>
              <a:off x="1136630" y="1286271"/>
              <a:ext cx="4962950" cy="4285441"/>
            </a:xfrm>
            <a:prstGeom prst="rect">
              <a:avLst/>
            </a:prstGeom>
            <a:ln w="12700"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1" name="rHNfe6TKddAMyCG07BX-F6hvcx8iSuWlrUD0PN5KcqdP0wRR5e3J2JNDZ6ZITy0ZnqFRVA_mDrnUu6AYdgttxw.svg" descr="rHNfe6TKddAMyCG07BX-F6hvcx8iSuWlrUD0PN5KcqdP0wRR5e3J2JNDZ6ZITy0ZnqFRVA_mDrnUu6AYdgttxw.svg">
              <a:extLst>
                <a:ext uri="{FF2B5EF4-FFF2-40B4-BE49-F238E27FC236}">
                  <a16:creationId xmlns:a16="http://schemas.microsoft.com/office/drawing/2014/main" id="{797113BF-AE53-4B1A-B791-EA13DC9BB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1830" y="2245515"/>
              <a:ext cx="3652523" cy="5485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the-alexa-logo.thumb.800.480.png" descr="the-alexa-logo.thumb.800.480.png">
              <a:extLst>
                <a:ext uri="{FF2B5EF4-FFF2-40B4-BE49-F238E27FC236}">
                  <a16:creationId xmlns:a16="http://schemas.microsoft.com/office/drawing/2014/main" id="{55674E66-5668-4DAA-A60A-F610780C3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94802" y="3115224"/>
              <a:ext cx="4046580" cy="27492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" name="X">
              <a:extLst>
                <a:ext uri="{FF2B5EF4-FFF2-40B4-BE49-F238E27FC236}">
                  <a16:creationId xmlns:a16="http://schemas.microsoft.com/office/drawing/2014/main" id="{469F1E92-1BA7-4BDC-8DA5-6688D0D2FB22}"/>
                </a:ext>
              </a:extLst>
            </p:cNvPr>
            <p:cNvSpPr txBox="1"/>
            <p:nvPr/>
          </p:nvSpPr>
          <p:spPr>
            <a:xfrm>
              <a:off x="3336294" y="2719534"/>
              <a:ext cx="754325" cy="13626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5000"/>
              </a:lvl1pPr>
            </a:lstStyle>
            <a:p>
              <a:r>
                <a:rPr dirty="0"/>
                <a:t>X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8DE938-295B-4578-BF10-E48AB5E6385A}"/>
              </a:ext>
            </a:extLst>
          </p:cNvPr>
          <p:cNvGrpSpPr/>
          <p:nvPr/>
        </p:nvGrpSpPr>
        <p:grpSpPr>
          <a:xfrm>
            <a:off x="1421138" y="2056542"/>
            <a:ext cx="3865912" cy="3342956"/>
            <a:chOff x="1028287" y="1200025"/>
            <a:chExt cx="5155330" cy="4457950"/>
          </a:xfrm>
        </p:grpSpPr>
        <p:sp>
          <p:nvSpPr>
            <p:cNvPr id="45" name="직사각형">
              <a:extLst>
                <a:ext uri="{FF2B5EF4-FFF2-40B4-BE49-F238E27FC236}">
                  <a16:creationId xmlns:a16="http://schemas.microsoft.com/office/drawing/2014/main" id="{7BD6646B-C7FE-4E9D-B6CB-578BEECB86F9}"/>
                </a:ext>
              </a:extLst>
            </p:cNvPr>
            <p:cNvSpPr/>
            <p:nvPr/>
          </p:nvSpPr>
          <p:spPr>
            <a:xfrm>
              <a:off x="1028287" y="1200025"/>
              <a:ext cx="2643151" cy="4457950"/>
            </a:xfrm>
            <a:prstGeom prst="rect">
              <a:avLst/>
            </a:prstGeom>
            <a:solidFill>
              <a:srgbClr val="E5827E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C01C5B12-0523-40B8-AEC3-B341E0050E89}"/>
                </a:ext>
              </a:extLst>
            </p:cNvPr>
            <p:cNvSpPr/>
            <p:nvPr/>
          </p:nvSpPr>
          <p:spPr>
            <a:xfrm>
              <a:off x="3670960" y="1200025"/>
              <a:ext cx="2512657" cy="4457950"/>
            </a:xfrm>
            <a:prstGeom prst="rect">
              <a:avLst/>
            </a:prstGeom>
            <a:solidFill>
              <a:srgbClr val="97BB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pic>
          <p:nvPicPr>
            <p:cNvPr id="47" name="스크린샷 2023-12-06 16.34.58.png" descr="스크린샷 2023-12-06 16.34.58.png">
              <a:extLst>
                <a:ext uri="{FF2B5EF4-FFF2-40B4-BE49-F238E27FC236}">
                  <a16:creationId xmlns:a16="http://schemas.microsoft.com/office/drawing/2014/main" id="{4B2A0CCE-6E43-44FC-8FC5-631426EC2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161" r="28161"/>
            <a:stretch>
              <a:fillRect/>
            </a:stretch>
          </p:blipFill>
          <p:spPr>
            <a:xfrm>
              <a:off x="1136630" y="1286271"/>
              <a:ext cx="4962950" cy="4285441"/>
            </a:xfrm>
            <a:prstGeom prst="rect">
              <a:avLst/>
            </a:prstGeom>
            <a:ln w="12700">
              <a:miter lim="400000"/>
            </a:ln>
            <a:effectLst>
              <a:outerShdw blurRad="63500" dist="25400" dir="1889742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8" name="sec_1_07.png" descr="sec_1_07.png">
              <a:extLst>
                <a:ext uri="{FF2B5EF4-FFF2-40B4-BE49-F238E27FC236}">
                  <a16:creationId xmlns:a16="http://schemas.microsoft.com/office/drawing/2014/main" id="{CC7B7BF3-1377-4BA2-B9C1-EAAF78630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rcRect l="3202" r="3202"/>
            <a:stretch>
              <a:fillRect/>
            </a:stretch>
          </p:blipFill>
          <p:spPr>
            <a:xfrm>
              <a:off x="1167983" y="1606841"/>
              <a:ext cx="4900112" cy="22384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스크린샷 2023-12-06 16.23.05.png" descr="스크린샷 2023-12-06 16.23.05.png">
              <a:extLst>
                <a:ext uri="{FF2B5EF4-FFF2-40B4-BE49-F238E27FC236}">
                  <a16:creationId xmlns:a16="http://schemas.microsoft.com/office/drawing/2014/main" id="{2B82EB53-72C9-47E4-8F61-69E5C6F27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19491" y="4178490"/>
              <a:ext cx="2997201" cy="7747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D792241-A488-417A-A82C-1DBD8972C5BC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627B094-0DB8-4026-B489-F9EBD027845A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5700B09-5C74-48F0-B47D-23865CE00302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E175DD-A51B-4D91-9050-D5D16671BBCB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F7980B9-AE11-4468-A10E-B038EF4B5EBB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929E69-59EE-438C-9F87-1AB4466E1FD6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7FA78D-EC64-4330-A3AE-DF7F048FFC12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CE725EB-8904-4D02-BB5F-3D364C5B6651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155A07-1019-46EC-A5E7-89E092D008DE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3638FF1-C6B7-4712-AFBC-CCCF9758F84A}"/>
              </a:ext>
            </a:extLst>
          </p:cNvPr>
          <p:cNvCxnSpPr>
            <a:cxnSpLocks/>
          </p:cNvCxnSpPr>
          <p:nvPr/>
        </p:nvCxnSpPr>
        <p:spPr>
          <a:xfrm>
            <a:off x="838650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9CE404C-A5E0-47D7-BC98-3E1C7BCFFA97}"/>
              </a:ext>
            </a:extLst>
          </p:cNvPr>
          <p:cNvGrpSpPr/>
          <p:nvPr/>
        </p:nvGrpSpPr>
        <p:grpSpPr>
          <a:xfrm>
            <a:off x="198905" y="273002"/>
            <a:ext cx="1448994" cy="569387"/>
            <a:chOff x="10699135" y="196455"/>
            <a:chExt cx="1448994" cy="569387"/>
          </a:xfrm>
        </p:grpSpPr>
        <p:sp>
          <p:nvSpPr>
            <p:cNvPr id="62" name="TextBox 61">
              <a:hlinkClick r:id="rId8" action="ppaction://hlinkfile"/>
              <a:extLst>
                <a:ext uri="{FF2B5EF4-FFF2-40B4-BE49-F238E27FC236}">
                  <a16:creationId xmlns:a16="http://schemas.microsoft.com/office/drawing/2014/main" id="{B9B4ACB4-35CF-44E3-A069-5367A0F7140B}"/>
                </a:ext>
              </a:extLst>
            </p:cNvPr>
            <p:cNvSpPr txBox="1"/>
            <p:nvPr/>
          </p:nvSpPr>
          <p:spPr>
            <a:xfrm>
              <a:off x="11078605" y="196455"/>
              <a:ext cx="106952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문화재관리본부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r>
                <a:rPr lang="ko-KR" altLang="en-US" sz="2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궁사업소</a:t>
              </a:r>
            </a:p>
          </p:txBody>
        </p:sp>
        <p:pic>
          <p:nvPicPr>
            <p:cNvPr id="63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47F123D6-A0A7-4401-A66F-FA22861A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135" y="241044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045C120-48E0-47F5-A8D7-E95ED5585B5E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08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CF3BA5-46A6-4811-BA73-101D0E7F6D2D}"/>
              </a:ext>
            </a:extLst>
          </p:cNvPr>
          <p:cNvSpPr txBox="1"/>
          <p:nvPr/>
        </p:nvSpPr>
        <p:spPr>
          <a:xfrm>
            <a:off x="8296190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사업추진 핵심 전략</a:t>
            </a:r>
          </a:p>
        </p:txBody>
      </p:sp>
    </p:spTree>
    <p:extLst>
      <p:ext uri="{BB962C8B-B14F-4D97-AF65-F5344CB8AC3E}">
        <p14:creationId xmlns:p14="http://schemas.microsoft.com/office/powerpoint/2010/main" val="414288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3562313F-AB0B-4BF6-A0D3-B080AC0DAFC6}"/>
              </a:ext>
            </a:extLst>
          </p:cNvPr>
          <p:cNvSpPr txBox="1"/>
          <p:nvPr/>
        </p:nvSpPr>
        <p:spPr>
          <a:xfrm>
            <a:off x="7075363" y="550038"/>
            <a:ext cx="76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제안사 소개</a:t>
            </a:r>
            <a:endParaRPr lang="en-US" altLang="ko-KR" sz="1200" b="1" spc="-150" dirty="0">
              <a:solidFill>
                <a:schemeClr val="bg2">
                  <a:lumMod val="9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ACD48E-5B81-46EC-8328-EF2E651B65F2}"/>
              </a:ext>
            </a:extLst>
          </p:cNvPr>
          <p:cNvCxnSpPr>
            <a:cxnSpLocks/>
          </p:cNvCxnSpPr>
          <p:nvPr/>
        </p:nvCxnSpPr>
        <p:spPr>
          <a:xfrm>
            <a:off x="7157144" y="585824"/>
            <a:ext cx="110677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BD2FFD8-3317-4835-A8E6-078DF74646A8}"/>
              </a:ext>
            </a:extLst>
          </p:cNvPr>
          <p:cNvSpPr txBox="1"/>
          <p:nvPr/>
        </p:nvSpPr>
        <p:spPr>
          <a:xfrm>
            <a:off x="8296190" y="550038"/>
            <a:ext cx="86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 개요</a:t>
            </a:r>
            <a:endParaRPr lang="en-US" altLang="ko-KR" sz="12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6EF551-5CC7-4E4C-9031-2780DFC32093}"/>
              </a:ext>
            </a:extLst>
          </p:cNvPr>
          <p:cNvGrpSpPr/>
          <p:nvPr/>
        </p:nvGrpSpPr>
        <p:grpSpPr>
          <a:xfrm>
            <a:off x="9517149" y="550038"/>
            <a:ext cx="1188688" cy="276999"/>
            <a:chOff x="8104592" y="675894"/>
            <a:chExt cx="1188688" cy="276999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58C7E22-9B21-48A5-821B-BD2B9C8FCCDF}"/>
                </a:ext>
              </a:extLst>
            </p:cNvPr>
            <p:cNvSpPr txBox="1"/>
            <p:nvPr/>
          </p:nvSpPr>
          <p:spPr>
            <a:xfrm>
              <a:off x="8104592" y="675894"/>
              <a:ext cx="1106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구현 방안</a:t>
              </a:r>
              <a:endParaRPr lang="en-US" altLang="ko-KR" sz="1200" b="1" spc="-150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0F9DE1A3-FAF3-4E59-BFEF-6A9491C7EB83}"/>
                </a:ext>
              </a:extLst>
            </p:cNvPr>
            <p:cNvCxnSpPr>
              <a:cxnSpLocks/>
            </p:cNvCxnSpPr>
            <p:nvPr/>
          </p:nvCxnSpPr>
          <p:spPr>
            <a:xfrm>
              <a:off x="818650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AB5CA24-D8A2-4688-A5E1-B4B30A39EE60}"/>
              </a:ext>
            </a:extLst>
          </p:cNvPr>
          <p:cNvGrpSpPr/>
          <p:nvPr/>
        </p:nvGrpSpPr>
        <p:grpSpPr>
          <a:xfrm>
            <a:off x="10738110" y="550038"/>
            <a:ext cx="1188687" cy="276999"/>
            <a:chOff x="9325553" y="675894"/>
            <a:chExt cx="1188687" cy="276999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15E616-4CC8-4F29-A8C4-B9D946B7AFC2}"/>
                </a:ext>
              </a:extLst>
            </p:cNvPr>
            <p:cNvSpPr txBox="1"/>
            <p:nvPr/>
          </p:nvSpPr>
          <p:spPr>
            <a:xfrm>
              <a:off x="9325553" y="675894"/>
              <a:ext cx="8619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chemeClr val="bg2">
                      <a:lumMod val="9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제안</a:t>
              </a: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85F33E8C-C2B0-444B-BA2E-0DD9A08BA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07467" y="711680"/>
              <a:ext cx="1106773" cy="0"/>
            </a:xfrm>
            <a:prstGeom prst="line">
              <a:avLst/>
            </a:prstGeom>
            <a:ln>
              <a:solidFill>
                <a:srgbClr val="CEC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13A49F-D450-4755-90EB-1F994AFEE8CF}"/>
              </a:ext>
            </a:extLst>
          </p:cNvPr>
          <p:cNvSpPr txBox="1"/>
          <p:nvPr/>
        </p:nvSpPr>
        <p:spPr>
          <a:xfrm>
            <a:off x="8296190" y="810517"/>
            <a:ext cx="134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기대효과</a:t>
            </a:r>
            <a:endParaRPr lang="en-US" altLang="ko-KR" sz="1100" b="1" spc="-150" dirty="0">
              <a:solidFill>
                <a:srgbClr val="61A8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053AAC2-B768-4DD4-A9CE-BA624F14B699}"/>
              </a:ext>
            </a:extLst>
          </p:cNvPr>
          <p:cNvCxnSpPr>
            <a:cxnSpLocks/>
          </p:cNvCxnSpPr>
          <p:nvPr/>
        </p:nvCxnSpPr>
        <p:spPr>
          <a:xfrm>
            <a:off x="8386504" y="810517"/>
            <a:ext cx="1106773" cy="0"/>
          </a:xfrm>
          <a:prstGeom prst="line">
            <a:avLst/>
          </a:prstGeom>
          <a:ln>
            <a:solidFill>
              <a:srgbClr val="61A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C6DA208-0425-475D-9258-F46430619801}"/>
              </a:ext>
            </a:extLst>
          </p:cNvPr>
          <p:cNvCxnSpPr/>
          <p:nvPr/>
        </p:nvCxnSpPr>
        <p:spPr>
          <a:xfrm>
            <a:off x="221309" y="2068508"/>
            <a:ext cx="37689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D7BFB7E-F446-44FD-B431-BE44E5030CE3}"/>
              </a:ext>
            </a:extLst>
          </p:cNvPr>
          <p:cNvCxnSpPr/>
          <p:nvPr/>
        </p:nvCxnSpPr>
        <p:spPr>
          <a:xfrm>
            <a:off x="4211539" y="2068508"/>
            <a:ext cx="37689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B29BE4-390C-4CBA-9B12-39A4052A92BB}"/>
              </a:ext>
            </a:extLst>
          </p:cNvPr>
          <p:cNvCxnSpPr/>
          <p:nvPr/>
        </p:nvCxnSpPr>
        <p:spPr>
          <a:xfrm>
            <a:off x="8201769" y="2068508"/>
            <a:ext cx="37689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인프라 아이콘입니다 커뮤니티 아이콘 컬렉션에서 창조적 인 요소 디자인 웹 디자인 애플 리 케이 션 소프트웨어 인쇄 사용에 대 한 픽셀  완벽 한 인프라 아이콘 개념에 대한 스톡 벡터 아트 및 기타 이미지">
            <a:extLst>
              <a:ext uri="{FF2B5EF4-FFF2-40B4-BE49-F238E27FC236}">
                <a16:creationId xmlns:a16="http://schemas.microsoft.com/office/drawing/2014/main" id="{460367AE-92E4-40DF-B963-A880FC45F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t="13767" r="11462" b="-1"/>
          <a:stretch/>
        </p:blipFill>
        <p:spPr bwMode="auto">
          <a:xfrm>
            <a:off x="221309" y="2225382"/>
            <a:ext cx="942516" cy="95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운영 아이콘, 벡터 비즈니스 관리 로열티 무료 사진, 그림 ...">
            <a:extLst>
              <a:ext uri="{FF2B5EF4-FFF2-40B4-BE49-F238E27FC236}">
                <a16:creationId xmlns:a16="http://schemas.microsoft.com/office/drawing/2014/main" id="{C6EEC801-0ABC-4AB9-AB1C-361B8456B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38" y="2297695"/>
            <a:ext cx="992633" cy="8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한민국 - 무료 지도 및 위치개 아이콘">
            <a:extLst>
              <a:ext uri="{FF2B5EF4-FFF2-40B4-BE49-F238E27FC236}">
                <a16:creationId xmlns:a16="http://schemas.microsoft.com/office/drawing/2014/main" id="{FF408697-7E67-46DF-A56B-C155C790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792" y="2369049"/>
            <a:ext cx="779159" cy="6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4EACF9-0815-4E47-9CFD-1C47AD2A6696}"/>
              </a:ext>
            </a:extLst>
          </p:cNvPr>
          <p:cNvSpPr txBox="1"/>
          <p:nvPr/>
        </p:nvSpPr>
        <p:spPr>
          <a:xfrm>
            <a:off x="221309" y="3097885"/>
            <a:ext cx="2750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</a:t>
            </a:r>
            <a:r>
              <a:rPr lang="ko-KR" altLang="en-US" sz="2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인프라 및 비용 최적화</a:t>
            </a:r>
            <a:endParaRPr lang="en-US" altLang="ko-KR" sz="20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B4556-14D8-4D82-9984-D3446909250C}"/>
              </a:ext>
            </a:extLst>
          </p:cNvPr>
          <p:cNvSpPr txBox="1"/>
          <p:nvPr/>
        </p:nvSpPr>
        <p:spPr>
          <a:xfrm>
            <a:off x="4212122" y="3097885"/>
            <a:ext cx="2354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2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운영관리 효율화</a:t>
            </a:r>
            <a:endParaRPr lang="en-US" altLang="ko-KR" sz="20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A570B-1936-4438-AD25-B8ADC1B4A17A}"/>
              </a:ext>
            </a:extLst>
          </p:cNvPr>
          <p:cNvSpPr txBox="1"/>
          <p:nvPr/>
        </p:nvSpPr>
        <p:spPr>
          <a:xfrm>
            <a:off x="8201769" y="3097885"/>
            <a:ext cx="2536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2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국가차원 서비스 확장</a:t>
            </a:r>
            <a:endParaRPr lang="en-US" altLang="ko-KR" sz="20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C1C5CA-D3CE-4A42-9EC5-B01BD5AA9942}"/>
              </a:ext>
            </a:extLst>
          </p:cNvPr>
          <p:cNvSpPr txBox="1"/>
          <p:nvPr/>
        </p:nvSpPr>
        <p:spPr>
          <a:xfrm>
            <a:off x="221309" y="5533090"/>
            <a:ext cx="319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ㅇ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클라우드 기반 자원 사용으로 효율적인 인프라 구성 및 비용 절감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A57DED-A51A-4B7D-BE1B-C52FB6A258A0}"/>
              </a:ext>
            </a:extLst>
          </p:cNvPr>
          <p:cNvSpPr txBox="1"/>
          <p:nvPr/>
        </p:nvSpPr>
        <p:spPr>
          <a:xfrm>
            <a:off x="221309" y="6117865"/>
            <a:ext cx="333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ㅇ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인프라 구축이 아닌 월 단위 구독비용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en-US" altLang="ko-KR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Opex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비용 절감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0ED66-D844-49DE-AE79-D57AAEE2939D}"/>
              </a:ext>
            </a:extLst>
          </p:cNvPr>
          <p:cNvSpPr txBox="1"/>
          <p:nvPr/>
        </p:nvSpPr>
        <p:spPr>
          <a:xfrm>
            <a:off x="4211539" y="5533090"/>
            <a:ext cx="319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ㅇ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다국적 시각장애인을 위한 음성안내 및 궁 내 안전 관제 서비스 제공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B1D36C-60F2-40AC-9A4C-A19A350C0A24}"/>
              </a:ext>
            </a:extLst>
          </p:cNvPr>
          <p:cNvSpPr txBox="1"/>
          <p:nvPr/>
        </p:nvSpPr>
        <p:spPr>
          <a:xfrm>
            <a:off x="4211539" y="6117865"/>
            <a:ext cx="319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ㅇ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클라우드 기반 자원 사용으로 효율적인 인프라 구성 및 비용 절감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C99AD5-BBBD-4C4D-96F2-1CF369A7DCC3}"/>
              </a:ext>
            </a:extLst>
          </p:cNvPr>
          <p:cNvSpPr txBox="1"/>
          <p:nvPr/>
        </p:nvSpPr>
        <p:spPr>
          <a:xfrm>
            <a:off x="8201769" y="5533090"/>
            <a:ext cx="344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ㅇ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문화재 관람 시 사고예방을 통해 사고 피해 보상액 및 관련 민원 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20%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이상 감소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285EF8-A78B-4D4A-B837-D61F7CC79A48}"/>
              </a:ext>
            </a:extLst>
          </p:cNvPr>
          <p:cNvSpPr txBox="1"/>
          <p:nvPr/>
        </p:nvSpPr>
        <p:spPr>
          <a:xfrm>
            <a:off x="8201769" y="6117865"/>
            <a:ext cx="333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ㅇ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대외적인 국가 이미지 개선 및 문화재 관련 시설 수요 증가 기대</a:t>
            </a: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02260F-DDD3-48A7-867B-CC18EF583F02}"/>
              </a:ext>
            </a:extLst>
          </p:cNvPr>
          <p:cNvSpPr txBox="1"/>
          <p:nvPr/>
        </p:nvSpPr>
        <p:spPr>
          <a:xfrm>
            <a:off x="221309" y="929078"/>
            <a:ext cx="21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FBEC0C-61A3-4689-8739-27A555DB26C9}"/>
              </a:ext>
            </a:extLst>
          </p:cNvPr>
          <p:cNvSpPr txBox="1"/>
          <p:nvPr/>
        </p:nvSpPr>
        <p:spPr>
          <a:xfrm>
            <a:off x="1220240" y="1369143"/>
            <a:ext cx="1118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안정적인 인프라 기반 환경에서</a:t>
            </a:r>
            <a:r>
              <a:rPr lang="en-US" altLang="ko-KR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경제적</a:t>
            </a:r>
            <a:r>
              <a:rPr lang="en-US" altLang="ko-KR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탄력적 대응 및</a:t>
            </a:r>
            <a:r>
              <a:rPr lang="en-US" altLang="ko-KR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국가사업 확장성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C6FE57-0C08-401F-B491-00AD7A7A9C4A}"/>
              </a:ext>
            </a:extLst>
          </p:cNvPr>
          <p:cNvSpPr txBox="1"/>
          <p:nvPr/>
        </p:nvSpPr>
        <p:spPr>
          <a:xfrm>
            <a:off x="1220240" y="1078387"/>
            <a:ext cx="1589724" cy="40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A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기대효과</a:t>
            </a:r>
          </a:p>
        </p:txBody>
      </p:sp>
      <p:sp>
        <p:nvSpPr>
          <p:cNvPr id="9" name="AutoShape 4" descr="How Cloud Computing is Changing the Accounting Industry - INAA">
            <a:extLst>
              <a:ext uri="{FF2B5EF4-FFF2-40B4-BE49-F238E27FC236}">
                <a16:creationId xmlns:a16="http://schemas.microsoft.com/office/drawing/2014/main" id="{BF740F06-0644-4A31-A617-C3A97168CC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2" descr="Korea Map Digital Photos, Images and Pictures">
            <a:extLst>
              <a:ext uri="{FF2B5EF4-FFF2-40B4-BE49-F238E27FC236}">
                <a16:creationId xmlns:a16="http://schemas.microsoft.com/office/drawing/2014/main" id="{B58588B8-BD6F-4BBB-AA8F-A277A04A2F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538" y="-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Korea Map Digital Photos, Images and Pictures">
            <a:extLst>
              <a:ext uri="{FF2B5EF4-FFF2-40B4-BE49-F238E27FC236}">
                <a16:creationId xmlns:a16="http://schemas.microsoft.com/office/drawing/2014/main" id="{1B5295B4-D18A-4D98-84BF-93694F81E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6" descr="How Cloud Computing is Changing the Accounting Industry - INAA">
            <a:extLst>
              <a:ext uri="{FF2B5EF4-FFF2-40B4-BE49-F238E27FC236}">
                <a16:creationId xmlns:a16="http://schemas.microsoft.com/office/drawing/2014/main" id="{F4B5F070-A2F4-4125-83E5-0EF2D5BFE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1" descr="How Cloud Computing is Changing the Accounting Industry - INAA">
            <a:extLst>
              <a:ext uri="{FF2B5EF4-FFF2-40B4-BE49-F238E27FC236}">
                <a16:creationId xmlns:a16="http://schemas.microsoft.com/office/drawing/2014/main" id="{9F25B388-8D5C-4535-9A35-4D7055BC4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2" name="Picture 8" descr="How Cloud Computing is Changing the Accounting Industry - INAA">
            <a:extLst>
              <a:ext uri="{FF2B5EF4-FFF2-40B4-BE49-F238E27FC236}">
                <a16:creationId xmlns:a16="http://schemas.microsoft.com/office/drawing/2014/main" id="{CC09180B-0C77-42B9-AD4A-3F78D315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000"/>
                    </a14:imgEffect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31131"/>
            <a:ext cx="3589349" cy="190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Free Devops Business illustration and picture">
            <a:extLst>
              <a:ext uri="{FF2B5EF4-FFF2-40B4-BE49-F238E27FC236}">
                <a16:creationId xmlns:a16="http://schemas.microsoft.com/office/drawing/2014/main" id="{317BFD11-637D-4BDE-962A-C1BE0534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651" y="3509077"/>
            <a:ext cx="3273897" cy="19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F81ED6-2E3A-4853-9699-2F9B30EED286}"/>
              </a:ext>
            </a:extLst>
          </p:cNvPr>
          <p:cNvSpPr txBox="1"/>
          <p:nvPr/>
        </p:nvSpPr>
        <p:spPr>
          <a:xfrm>
            <a:off x="11502038" y="104818"/>
            <a:ext cx="46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2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09</a:t>
            </a:r>
            <a:endParaRPr lang="ko-KR" altLang="en-US" b="1" spc="-150" dirty="0">
              <a:solidFill>
                <a:schemeClr val="bg2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26" name="Picture 2" descr="낮에 건물 안에 모이는 사람들">
            <a:extLst>
              <a:ext uri="{FF2B5EF4-FFF2-40B4-BE49-F238E27FC236}">
                <a16:creationId xmlns:a16="http://schemas.microsoft.com/office/drawing/2014/main" id="{B1ADBFD2-8A35-470B-AC5D-8CF16EDF1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9"/>
          <a:stretch/>
        </p:blipFill>
        <p:spPr bwMode="auto">
          <a:xfrm>
            <a:off x="8263916" y="3523324"/>
            <a:ext cx="3662881" cy="20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97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1167</Words>
  <Application>Microsoft Office PowerPoint</Application>
  <PresentationFormat>와이드스크린</PresentationFormat>
  <Paragraphs>336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Pretendard Medium</vt:lpstr>
      <vt:lpstr>Pretendard ExtraBold</vt:lpstr>
      <vt:lpstr>Arial</vt:lpstr>
      <vt:lpstr>Pretendard SemiBold</vt:lpstr>
      <vt:lpstr>맑은 고딕</vt:lpstr>
      <vt:lpstr>ROKAF Slab Serif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표수혁</dc:creator>
  <cp:lastModifiedBy>곽윤희</cp:lastModifiedBy>
  <cp:revision>52</cp:revision>
  <dcterms:created xsi:type="dcterms:W3CDTF">2023-12-06T04:45:57Z</dcterms:created>
  <dcterms:modified xsi:type="dcterms:W3CDTF">2023-12-07T07:43:51Z</dcterms:modified>
  <cp:contentStatus/>
</cp:coreProperties>
</file>